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.xml" ContentType="application/vnd.openxmlformats-officedocument.presentationml.notesSlide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0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1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2.xml" ContentType="application/vnd.openxmlformats-officedocument.presentationml.notesSlide+xml"/>
  <Override PartName="/ppt/tags/tag252.xml" ContentType="application/vnd.openxmlformats-officedocument.presentationml.tags+xml"/>
  <Override PartName="/ppt/notesSlides/notesSlide13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4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5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6.xml" ContentType="application/vnd.openxmlformats-officedocument.presentationml.notesSlide+xml"/>
  <Override PartName="/ppt/tags/tag264.xml" ContentType="application/vnd.openxmlformats-officedocument.presentationml.tags+xml"/>
  <Override PartName="/ppt/notesSlides/notesSlide1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notesSlides/notesSlide21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2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23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4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6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7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8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9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30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31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3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33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34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35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36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37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39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40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41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42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43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44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45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46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47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48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49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50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51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52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53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54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55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56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57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58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59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60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61.xml" ContentType="application/vnd.openxmlformats-officedocument.presentationml.notesSlide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62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63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64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65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66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67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68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69.xml" ContentType="application/vnd.openxmlformats-officedocument.presentationml.notesSlide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notesSlides/notesSlide70.xml" ContentType="application/vnd.openxmlformats-officedocument.presentationml.notesSlide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notesSlides/notesSlide71.xml" ContentType="application/vnd.openxmlformats-officedocument.presentationml.notesSlide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notesSlides/notesSlide72.xml" ContentType="application/vnd.openxmlformats-officedocument.presentationml.notesSlide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73.xml" ContentType="application/vnd.openxmlformats-officedocument.presentationml.notesSlide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notesSlides/notesSlide74.xml" ContentType="application/vnd.openxmlformats-officedocument.presentationml.notesSlid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notesSlides/notesSlide75.xml" ContentType="application/vnd.openxmlformats-officedocument.presentationml.notesSlide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notesSlides/notesSlide76.xml" ContentType="application/vnd.openxmlformats-officedocument.presentationml.notesSlide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77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notesSlides/notesSlide78.xml" ContentType="application/vnd.openxmlformats-officedocument.presentationml.notesSlide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79.xml" ContentType="application/vnd.openxmlformats-officedocument.presentationml.notesSlide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265" r:id="rId3"/>
    <p:sldId id="264" r:id="rId4"/>
    <p:sldId id="266" r:id="rId5"/>
    <p:sldId id="267" r:id="rId6"/>
    <p:sldId id="268" r:id="rId7"/>
    <p:sldId id="274" r:id="rId8"/>
    <p:sldId id="257" r:id="rId9"/>
    <p:sldId id="258" r:id="rId10"/>
    <p:sldId id="269" r:id="rId11"/>
    <p:sldId id="259" r:id="rId12"/>
    <p:sldId id="270" r:id="rId13"/>
    <p:sldId id="272" r:id="rId14"/>
    <p:sldId id="273" r:id="rId15"/>
    <p:sldId id="275" r:id="rId16"/>
    <p:sldId id="281" r:id="rId17"/>
    <p:sldId id="280" r:id="rId18"/>
    <p:sldId id="279" r:id="rId19"/>
    <p:sldId id="278" r:id="rId20"/>
    <p:sldId id="277" r:id="rId21"/>
    <p:sldId id="276" r:id="rId22"/>
    <p:sldId id="261" r:id="rId23"/>
    <p:sldId id="271" r:id="rId24"/>
    <p:sldId id="282" r:id="rId25"/>
    <p:sldId id="286" r:id="rId26"/>
    <p:sldId id="285" r:id="rId27"/>
    <p:sldId id="284" r:id="rId28"/>
    <p:sldId id="283" r:id="rId29"/>
    <p:sldId id="287" r:id="rId30"/>
    <p:sldId id="288" r:id="rId31"/>
    <p:sldId id="289" r:id="rId32"/>
    <p:sldId id="291" r:id="rId33"/>
    <p:sldId id="295" r:id="rId34"/>
    <p:sldId id="294" r:id="rId35"/>
    <p:sldId id="293" r:id="rId36"/>
    <p:sldId id="292" r:id="rId37"/>
    <p:sldId id="290" r:id="rId38"/>
    <p:sldId id="296" r:id="rId39"/>
    <p:sldId id="298" r:id="rId40"/>
    <p:sldId id="299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23" r:id="rId49"/>
    <p:sldId id="338" r:id="rId50"/>
    <p:sldId id="342" r:id="rId51"/>
    <p:sldId id="343" r:id="rId52"/>
    <p:sldId id="339" r:id="rId53"/>
    <p:sldId id="344" r:id="rId54"/>
    <p:sldId id="340" r:id="rId55"/>
    <p:sldId id="350" r:id="rId56"/>
    <p:sldId id="349" r:id="rId57"/>
    <p:sldId id="346" r:id="rId58"/>
    <p:sldId id="347" r:id="rId59"/>
    <p:sldId id="348" r:id="rId60"/>
    <p:sldId id="324" r:id="rId61"/>
    <p:sldId id="325" r:id="rId62"/>
    <p:sldId id="351" r:id="rId63"/>
    <p:sldId id="329" r:id="rId64"/>
    <p:sldId id="327" r:id="rId65"/>
    <p:sldId id="330" r:id="rId66"/>
    <p:sldId id="352" r:id="rId67"/>
    <p:sldId id="353" r:id="rId68"/>
    <p:sldId id="354" r:id="rId69"/>
    <p:sldId id="310" r:id="rId70"/>
    <p:sldId id="355" r:id="rId71"/>
    <p:sldId id="356" r:id="rId72"/>
    <p:sldId id="357" r:id="rId73"/>
    <p:sldId id="358" r:id="rId74"/>
    <p:sldId id="360" r:id="rId75"/>
    <p:sldId id="378" r:id="rId76"/>
    <p:sldId id="379" r:id="rId77"/>
    <p:sldId id="361" r:id="rId78"/>
    <p:sldId id="363" r:id="rId79"/>
    <p:sldId id="331" r:id="rId80"/>
    <p:sldId id="333" r:id="rId81"/>
    <p:sldId id="334" r:id="rId82"/>
    <p:sldId id="362" r:id="rId83"/>
    <p:sldId id="311" r:id="rId84"/>
    <p:sldId id="364" r:id="rId85"/>
    <p:sldId id="365" r:id="rId86"/>
    <p:sldId id="335" r:id="rId87"/>
    <p:sldId id="367" r:id="rId88"/>
    <p:sldId id="366" r:id="rId89"/>
    <p:sldId id="368" r:id="rId90"/>
    <p:sldId id="336" r:id="rId91"/>
    <p:sldId id="369" r:id="rId92"/>
    <p:sldId id="312" r:id="rId93"/>
    <p:sldId id="370" r:id="rId94"/>
    <p:sldId id="372" r:id="rId95"/>
    <p:sldId id="371" r:id="rId96"/>
    <p:sldId id="313" r:id="rId97"/>
    <p:sldId id="373" r:id="rId98"/>
    <p:sldId id="374" r:id="rId99"/>
    <p:sldId id="376" r:id="rId100"/>
    <p:sldId id="375" r:id="rId101"/>
    <p:sldId id="314" r:id="rId102"/>
    <p:sldId id="337" r:id="rId103"/>
    <p:sldId id="377" r:id="rId104"/>
    <p:sldId id="380" r:id="rId105"/>
    <p:sldId id="381" r:id="rId106"/>
    <p:sldId id="382" r:id="rId107"/>
    <p:sldId id="386" r:id="rId108"/>
    <p:sldId id="395" r:id="rId109"/>
    <p:sldId id="405" r:id="rId110"/>
    <p:sldId id="396" r:id="rId111"/>
    <p:sldId id="399" r:id="rId112"/>
    <p:sldId id="397" r:id="rId113"/>
    <p:sldId id="406" r:id="rId114"/>
    <p:sldId id="398" r:id="rId115"/>
    <p:sldId id="400" r:id="rId116"/>
    <p:sldId id="401" r:id="rId117"/>
    <p:sldId id="416" r:id="rId118"/>
    <p:sldId id="402" r:id="rId119"/>
    <p:sldId id="407" r:id="rId120"/>
    <p:sldId id="408" r:id="rId121"/>
    <p:sldId id="410" r:id="rId122"/>
    <p:sldId id="409" r:id="rId123"/>
    <p:sldId id="411" r:id="rId124"/>
    <p:sldId id="412" r:id="rId125"/>
    <p:sldId id="413" r:id="rId126"/>
    <p:sldId id="393" r:id="rId127"/>
    <p:sldId id="414" r:id="rId128"/>
    <p:sldId id="415" r:id="rId129"/>
  </p:sldIdLst>
  <p:sldSz cx="9144000" cy="6858000" type="screen4x3"/>
  <p:notesSz cx="6858000" cy="9144000"/>
  <p:custDataLst>
    <p:tags r:id="rId1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8" autoAdjust="0"/>
  </p:normalViewPr>
  <p:slideViewPr>
    <p:cSldViewPr showGuides="1">
      <p:cViewPr>
        <p:scale>
          <a:sx n="70" d="100"/>
          <a:sy n="70" d="100"/>
        </p:scale>
        <p:origin x="-1836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AE77-2AAE-46A3-BD3A-E9AC85261F8C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62A6-155B-461C-BE33-88E459FC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r>
              <a:rPr lang="en-US" baseline="0" dirty="0" smtClean="0"/>
              <a:t> – add, already gives voting, …. Quadratic formulas, gives more efficient PIR …. That’s where we were stuck….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Gallant attempts – Fellows and </a:t>
            </a:r>
            <a:r>
              <a:rPr lang="en-US" baseline="0" dirty="0" err="1" smtClean="0"/>
              <a:t>Koblitz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(People believed this was impossible. …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all kinds of newspaper clips.. Ref Gentry… also refer to later works.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it is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it is not – but we are getting there.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r>
              <a:rPr lang="en-US" baseline="0" dirty="0" smtClean="0"/>
              <a:t> – add, already gives voting, …. Quadratic formulas, gives more efficient PIR …. That’s where we were stuck….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Gallant attempts – Fellows and </a:t>
            </a:r>
            <a:r>
              <a:rPr lang="en-US" baseline="0" dirty="0" err="1" smtClean="0"/>
              <a:t>Koblitz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(People believed this was impossible. …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all kinds of newspaper clips.. Ref Gentry… also refer to later works.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it is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it is not – but we are getting there.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r>
              <a:rPr lang="en-US" baseline="0" dirty="0" smtClean="0"/>
              <a:t> – add, already gives voting, …. Quadratic formulas, gives more efficient PIR …. That’s where we were stuck….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Gallant attempts – Fellows and </a:t>
            </a:r>
            <a:r>
              <a:rPr lang="en-US" baseline="0" dirty="0" err="1" smtClean="0"/>
              <a:t>Koblitz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(People believed this was impossible. …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all kinds of newspaper clips.. Ref Gentry… also refer to later works.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it is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it is not – but we are getting there.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Noticed the structure: ordinary numbers can both be added and multiplied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 m as p*q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 by doing (mod 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this secure at all?!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Flashback: Euclid. Euclid’s algorithm for greatest common divisors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Greatest Common Divisors problem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Euclid’s algorithm fails. And we believe so does every other algorithm…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IS IT:  3 min /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IS IT:  3 min /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IS IT:  3 min /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IS IT:  3 min /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IS IT:  3 min /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– Encryption where you can compute both sums and products </a:t>
            </a:r>
          </a:p>
          <a:p>
            <a:r>
              <a:rPr lang="en-US" dirty="0" smtClean="0"/>
              <a:t>Bits / numbers – for now, bits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Enc</a:t>
            </a:r>
            <a:r>
              <a:rPr lang="en-US" dirty="0" smtClean="0"/>
              <a:t>(a),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(b) -&gt;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XOR b) and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(a AND b)</a:t>
            </a:r>
            <a:r>
              <a:rPr lang="en-US" dirty="0" smtClean="0"/>
              <a:t>)</a:t>
            </a:r>
          </a:p>
          <a:p>
            <a:r>
              <a:rPr lang="en-US" dirty="0" smtClean="0"/>
              <a:t>{AND, XOR}</a:t>
            </a:r>
            <a:r>
              <a:rPr lang="en-US" baseline="0" dirty="0" smtClean="0"/>
              <a:t> is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Holy grail of cryptography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Splatter</a:t>
            </a:r>
            <a:r>
              <a:rPr lang="en-US" baseline="0" dirty="0" smtClean="0"/>
              <a:t> the screen with images – search, encrypted spam filter, encrypted </a:t>
            </a:r>
            <a:r>
              <a:rPr lang="en-US" baseline="0" dirty="0" err="1" smtClean="0"/>
              <a:t>adwords</a:t>
            </a:r>
            <a:r>
              <a:rPr lang="en-US" baseline="0" dirty="0" smtClean="0"/>
              <a:t>, private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Holy grail of cryptography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68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0.xml"/><Relationship Id="rId4" Type="http://schemas.openxmlformats.org/officeDocument/2006/relationships/tags" Target="../tags/tag56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5.xml"/><Relationship Id="rId4" Type="http://schemas.openxmlformats.org/officeDocument/2006/relationships/tags" Target="../tags/tag57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9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5" Type="http://schemas.openxmlformats.org/officeDocument/2006/relationships/tags" Target="../tags/tag584.xml"/><Relationship Id="rId4" Type="http://schemas.openxmlformats.org/officeDocument/2006/relationships/tags" Target="../tags/tag583.xml"/><Relationship Id="rId9" Type="http://schemas.openxmlformats.org/officeDocument/2006/relationships/notesSlide" Target="../notesSlides/notesSlide56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notesSlide" Target="../notesSlides/notesSlide57.xml"/><Relationship Id="rId5" Type="http://schemas.openxmlformats.org/officeDocument/2006/relationships/tags" Target="../tags/tag59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90.xml"/><Relationship Id="rId9" Type="http://schemas.openxmlformats.org/officeDocument/2006/relationships/tags" Target="../tags/tag595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notesSlide" Target="../notesSlides/notesSlide58.xml"/><Relationship Id="rId3" Type="http://schemas.openxmlformats.org/officeDocument/2006/relationships/tags" Target="../tags/tag598.xml"/><Relationship Id="rId7" Type="http://schemas.openxmlformats.org/officeDocument/2006/relationships/tags" Target="../tags/tag60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97.xml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5" Type="http://schemas.openxmlformats.org/officeDocument/2006/relationships/tags" Target="../tags/tag600.xml"/><Relationship Id="rId10" Type="http://schemas.openxmlformats.org/officeDocument/2006/relationships/tags" Target="../tags/tag605.xml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image" Target="../media/image38.jp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9.xml"/><Relationship Id="rId3" Type="http://schemas.openxmlformats.org/officeDocument/2006/relationships/tags" Target="../tags/tag6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Relationship Id="rId9" Type="http://schemas.openxmlformats.org/officeDocument/2006/relationships/notesSlide" Target="../notesSlides/notesSlide60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10" Type="http://schemas.openxmlformats.org/officeDocument/2006/relationships/notesSlide" Target="../notesSlides/notesSlide61.xml"/><Relationship Id="rId4" Type="http://schemas.openxmlformats.org/officeDocument/2006/relationships/tags" Target="../tags/tag623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notesSlide" Target="../notesSlides/notesSlide62.xml"/><Relationship Id="rId5" Type="http://schemas.openxmlformats.org/officeDocument/2006/relationships/tags" Target="../tags/tag6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31.xml"/><Relationship Id="rId9" Type="http://schemas.openxmlformats.org/officeDocument/2006/relationships/tags" Target="../tags/tag636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3" Type="http://schemas.openxmlformats.org/officeDocument/2006/relationships/tags" Target="../tags/tag639.xml"/><Relationship Id="rId21" Type="http://schemas.openxmlformats.org/officeDocument/2006/relationships/tags" Target="../tags/tag657.xml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notesSlide" Target="../notesSlides/notesSlide63.xml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tags" Target="../tags/tag685.xml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tags" Target="../tags/tag684.xm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tags" Target="../tags/tag683.xml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tags" Target="../tags/tag682.xml"/><Relationship Id="rId28" Type="http://schemas.openxmlformats.org/officeDocument/2006/relationships/notesSlide" Target="../notesSlides/notesSlide64.xml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tags" Target="../tags/tag681.xml"/><Relationship Id="rId27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88.xml"/><Relationship Id="rId21" Type="http://schemas.openxmlformats.org/officeDocument/2006/relationships/tags" Target="../tags/tag706.xml"/><Relationship Id="rId7" Type="http://schemas.openxmlformats.org/officeDocument/2006/relationships/tags" Target="../tags/tag692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image" Target="../media/image39.gif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notesSlide" Target="../notesSlides/notesSlide65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3" Type="http://schemas.openxmlformats.org/officeDocument/2006/relationships/tags" Target="../tags/tag713.xml"/><Relationship Id="rId21" Type="http://schemas.openxmlformats.org/officeDocument/2006/relationships/tags" Target="../tags/tag731.xml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image" Target="../media/image39.gif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notesSlide" Target="../notesSlides/notesSlide66.xml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tags" Target="../tags/tag73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3" Type="http://schemas.openxmlformats.org/officeDocument/2006/relationships/tags" Target="../tags/tag735.xml"/><Relationship Id="rId21" Type="http://schemas.openxmlformats.org/officeDocument/2006/relationships/tags" Target="../tags/tag753.xml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notesSlide" Target="../notesSlides/notesSlide67.xml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tags" Target="../tags/tag766.xml"/><Relationship Id="rId18" Type="http://schemas.openxmlformats.org/officeDocument/2006/relationships/tags" Target="../tags/tag771.xml"/><Relationship Id="rId26" Type="http://schemas.openxmlformats.org/officeDocument/2006/relationships/image" Target="../media/image39.gif"/><Relationship Id="rId3" Type="http://schemas.openxmlformats.org/officeDocument/2006/relationships/tags" Target="../tags/tag756.xml"/><Relationship Id="rId21" Type="http://schemas.openxmlformats.org/officeDocument/2006/relationships/tags" Target="../tags/tag774.xml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tags" Target="../tags/tag770.xml"/><Relationship Id="rId25" Type="http://schemas.openxmlformats.org/officeDocument/2006/relationships/notesSlide" Target="../notesSlides/notesSlide68.xml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tags" Target="../tags/tag773.xml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tags" Target="../tags/tag776.xml"/><Relationship Id="rId10" Type="http://schemas.openxmlformats.org/officeDocument/2006/relationships/tags" Target="../tags/tag763.xml"/><Relationship Id="rId19" Type="http://schemas.openxmlformats.org/officeDocument/2006/relationships/tags" Target="../tags/tag772.xml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tags" Target="../tags/tag775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26" Type="http://schemas.openxmlformats.org/officeDocument/2006/relationships/image" Target="../media/image39.gif"/><Relationship Id="rId3" Type="http://schemas.openxmlformats.org/officeDocument/2006/relationships/tags" Target="../tags/tag779.xml"/><Relationship Id="rId21" Type="http://schemas.openxmlformats.org/officeDocument/2006/relationships/tags" Target="../tags/tag797.xml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5" Type="http://schemas.openxmlformats.org/officeDocument/2006/relationships/notesSlide" Target="../notesSlides/notesSlide69.xml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tags" Target="../tags/tag796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tags" Target="../tags/tag799.xml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tags" Target="../tags/tag798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13" Type="http://schemas.openxmlformats.org/officeDocument/2006/relationships/tags" Target="../tags/tag812.xml"/><Relationship Id="rId18" Type="http://schemas.openxmlformats.org/officeDocument/2006/relationships/tags" Target="../tags/tag817.xml"/><Relationship Id="rId3" Type="http://schemas.openxmlformats.org/officeDocument/2006/relationships/tags" Target="../tags/tag802.xml"/><Relationship Id="rId21" Type="http://schemas.openxmlformats.org/officeDocument/2006/relationships/tags" Target="../tags/tag820.xml"/><Relationship Id="rId7" Type="http://schemas.openxmlformats.org/officeDocument/2006/relationships/tags" Target="../tags/tag806.xml"/><Relationship Id="rId12" Type="http://schemas.openxmlformats.org/officeDocument/2006/relationships/tags" Target="../tags/tag811.xml"/><Relationship Id="rId17" Type="http://schemas.openxmlformats.org/officeDocument/2006/relationships/tags" Target="../tags/tag816.xml"/><Relationship Id="rId25" Type="http://schemas.openxmlformats.org/officeDocument/2006/relationships/notesSlide" Target="../notesSlides/notesSlide70.xml"/><Relationship Id="rId2" Type="http://schemas.openxmlformats.org/officeDocument/2006/relationships/tags" Target="../tags/tag801.xml"/><Relationship Id="rId16" Type="http://schemas.openxmlformats.org/officeDocument/2006/relationships/tags" Target="../tags/tag815.xml"/><Relationship Id="rId20" Type="http://schemas.openxmlformats.org/officeDocument/2006/relationships/tags" Target="../tags/tag819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1" Type="http://schemas.openxmlformats.org/officeDocument/2006/relationships/tags" Target="../tags/tag81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804.xml"/><Relationship Id="rId15" Type="http://schemas.openxmlformats.org/officeDocument/2006/relationships/tags" Target="../tags/tag814.xml"/><Relationship Id="rId23" Type="http://schemas.openxmlformats.org/officeDocument/2006/relationships/tags" Target="../tags/tag822.xml"/><Relationship Id="rId10" Type="http://schemas.openxmlformats.org/officeDocument/2006/relationships/tags" Target="../tags/tag809.xml"/><Relationship Id="rId19" Type="http://schemas.openxmlformats.org/officeDocument/2006/relationships/tags" Target="../tags/tag818.xml"/><Relationship Id="rId4" Type="http://schemas.openxmlformats.org/officeDocument/2006/relationships/tags" Target="../tags/tag803.xml"/><Relationship Id="rId9" Type="http://schemas.openxmlformats.org/officeDocument/2006/relationships/tags" Target="../tags/tag808.xml"/><Relationship Id="rId14" Type="http://schemas.openxmlformats.org/officeDocument/2006/relationships/tags" Target="../tags/tag813.xml"/><Relationship Id="rId22" Type="http://schemas.openxmlformats.org/officeDocument/2006/relationships/tags" Target="../tags/tag821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830.xml"/><Relationship Id="rId13" Type="http://schemas.openxmlformats.org/officeDocument/2006/relationships/tags" Target="../tags/tag835.xml"/><Relationship Id="rId18" Type="http://schemas.openxmlformats.org/officeDocument/2006/relationships/tags" Target="../tags/tag840.xml"/><Relationship Id="rId3" Type="http://schemas.openxmlformats.org/officeDocument/2006/relationships/tags" Target="../tags/tag825.xml"/><Relationship Id="rId21" Type="http://schemas.openxmlformats.org/officeDocument/2006/relationships/tags" Target="../tags/tag843.xml"/><Relationship Id="rId7" Type="http://schemas.openxmlformats.org/officeDocument/2006/relationships/tags" Target="../tags/tag829.xml"/><Relationship Id="rId12" Type="http://schemas.openxmlformats.org/officeDocument/2006/relationships/tags" Target="../tags/tag834.xml"/><Relationship Id="rId17" Type="http://schemas.openxmlformats.org/officeDocument/2006/relationships/tags" Target="../tags/tag839.xml"/><Relationship Id="rId25" Type="http://schemas.openxmlformats.org/officeDocument/2006/relationships/notesSlide" Target="../notesSlides/notesSlide71.xml"/><Relationship Id="rId2" Type="http://schemas.openxmlformats.org/officeDocument/2006/relationships/tags" Target="../tags/tag824.xml"/><Relationship Id="rId16" Type="http://schemas.openxmlformats.org/officeDocument/2006/relationships/tags" Target="../tags/tag838.xml"/><Relationship Id="rId20" Type="http://schemas.openxmlformats.org/officeDocument/2006/relationships/tags" Target="../tags/tag842.xml"/><Relationship Id="rId1" Type="http://schemas.openxmlformats.org/officeDocument/2006/relationships/tags" Target="../tags/tag823.xml"/><Relationship Id="rId6" Type="http://schemas.openxmlformats.org/officeDocument/2006/relationships/tags" Target="../tags/tag828.xml"/><Relationship Id="rId11" Type="http://schemas.openxmlformats.org/officeDocument/2006/relationships/tags" Target="../tags/tag83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827.xml"/><Relationship Id="rId15" Type="http://schemas.openxmlformats.org/officeDocument/2006/relationships/tags" Target="../tags/tag837.xml"/><Relationship Id="rId23" Type="http://schemas.openxmlformats.org/officeDocument/2006/relationships/tags" Target="../tags/tag845.xml"/><Relationship Id="rId10" Type="http://schemas.openxmlformats.org/officeDocument/2006/relationships/tags" Target="../tags/tag832.xml"/><Relationship Id="rId19" Type="http://schemas.openxmlformats.org/officeDocument/2006/relationships/tags" Target="../tags/tag841.xml"/><Relationship Id="rId4" Type="http://schemas.openxmlformats.org/officeDocument/2006/relationships/tags" Target="../tags/tag826.xml"/><Relationship Id="rId9" Type="http://schemas.openxmlformats.org/officeDocument/2006/relationships/tags" Target="../tags/tag831.xml"/><Relationship Id="rId14" Type="http://schemas.openxmlformats.org/officeDocument/2006/relationships/tags" Target="../tags/tag836.xml"/><Relationship Id="rId22" Type="http://schemas.openxmlformats.org/officeDocument/2006/relationships/tags" Target="../tags/tag8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26" Type="http://schemas.openxmlformats.org/officeDocument/2006/relationships/notesSlide" Target="../notesSlides/notesSlide72.xml"/><Relationship Id="rId3" Type="http://schemas.openxmlformats.org/officeDocument/2006/relationships/tags" Target="../tags/tag848.xml"/><Relationship Id="rId21" Type="http://schemas.openxmlformats.org/officeDocument/2006/relationships/tags" Target="../tags/tag866.xml"/><Relationship Id="rId7" Type="http://schemas.openxmlformats.org/officeDocument/2006/relationships/tags" Target="../tags/tag852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847.xml"/><Relationship Id="rId16" Type="http://schemas.openxmlformats.org/officeDocument/2006/relationships/tags" Target="../tags/tag861.xml"/><Relationship Id="rId20" Type="http://schemas.openxmlformats.org/officeDocument/2006/relationships/tags" Target="../tags/tag865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tags" Target="../tags/tag856.xml"/><Relationship Id="rId24" Type="http://schemas.openxmlformats.org/officeDocument/2006/relationships/tags" Target="../tags/tag869.xml"/><Relationship Id="rId5" Type="http://schemas.openxmlformats.org/officeDocument/2006/relationships/tags" Target="../tags/tag850.xml"/><Relationship Id="rId15" Type="http://schemas.openxmlformats.org/officeDocument/2006/relationships/tags" Target="../tags/tag860.xml"/><Relationship Id="rId23" Type="http://schemas.openxmlformats.org/officeDocument/2006/relationships/tags" Target="../tags/tag868.xml"/><Relationship Id="rId10" Type="http://schemas.openxmlformats.org/officeDocument/2006/relationships/tags" Target="../tags/tag855.xml"/><Relationship Id="rId19" Type="http://schemas.openxmlformats.org/officeDocument/2006/relationships/tags" Target="../tags/tag864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tags" Target="../tags/tag859.xml"/><Relationship Id="rId22" Type="http://schemas.openxmlformats.org/officeDocument/2006/relationships/tags" Target="../tags/tag867.xml"/><Relationship Id="rId27" Type="http://schemas.openxmlformats.org/officeDocument/2006/relationships/image" Target="../media/image39.gi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3" Type="http://schemas.openxmlformats.org/officeDocument/2006/relationships/tags" Target="../tags/tag872.xml"/><Relationship Id="rId21" Type="http://schemas.openxmlformats.org/officeDocument/2006/relationships/tags" Target="../tags/tag890.xml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notesSlide" Target="../notesSlides/notesSlide73.xml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tags" Target="../tags/tag889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tags" Target="../tags/tag892.xml"/><Relationship Id="rId10" Type="http://schemas.openxmlformats.org/officeDocument/2006/relationships/tags" Target="../tags/tag879.xml"/><Relationship Id="rId19" Type="http://schemas.openxmlformats.org/officeDocument/2006/relationships/tags" Target="../tags/tag888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tags" Target="../tags/tag89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900.xml"/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26" Type="http://schemas.openxmlformats.org/officeDocument/2006/relationships/notesSlide" Target="../notesSlides/notesSlide74.xml"/><Relationship Id="rId3" Type="http://schemas.openxmlformats.org/officeDocument/2006/relationships/tags" Target="../tags/tag895.xml"/><Relationship Id="rId21" Type="http://schemas.openxmlformats.org/officeDocument/2006/relationships/tags" Target="../tags/tag913.xml"/><Relationship Id="rId7" Type="http://schemas.openxmlformats.org/officeDocument/2006/relationships/tags" Target="../tags/tag899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894.xml"/><Relationship Id="rId16" Type="http://schemas.openxmlformats.org/officeDocument/2006/relationships/tags" Target="../tags/tag908.xml"/><Relationship Id="rId20" Type="http://schemas.openxmlformats.org/officeDocument/2006/relationships/tags" Target="../tags/tag912.xml"/><Relationship Id="rId1" Type="http://schemas.openxmlformats.org/officeDocument/2006/relationships/tags" Target="../tags/tag893.xml"/><Relationship Id="rId6" Type="http://schemas.openxmlformats.org/officeDocument/2006/relationships/tags" Target="../tags/tag898.xml"/><Relationship Id="rId11" Type="http://schemas.openxmlformats.org/officeDocument/2006/relationships/tags" Target="../tags/tag903.xml"/><Relationship Id="rId24" Type="http://schemas.openxmlformats.org/officeDocument/2006/relationships/tags" Target="../tags/tag916.xml"/><Relationship Id="rId5" Type="http://schemas.openxmlformats.org/officeDocument/2006/relationships/tags" Target="../tags/tag897.xml"/><Relationship Id="rId15" Type="http://schemas.openxmlformats.org/officeDocument/2006/relationships/tags" Target="../tags/tag907.xml"/><Relationship Id="rId23" Type="http://schemas.openxmlformats.org/officeDocument/2006/relationships/tags" Target="../tags/tag915.xml"/><Relationship Id="rId10" Type="http://schemas.openxmlformats.org/officeDocument/2006/relationships/tags" Target="../tags/tag902.xml"/><Relationship Id="rId19" Type="http://schemas.openxmlformats.org/officeDocument/2006/relationships/tags" Target="../tags/tag911.xml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Relationship Id="rId22" Type="http://schemas.openxmlformats.org/officeDocument/2006/relationships/tags" Target="../tags/tag914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924.xml"/><Relationship Id="rId13" Type="http://schemas.openxmlformats.org/officeDocument/2006/relationships/tags" Target="../tags/tag929.xml"/><Relationship Id="rId18" Type="http://schemas.openxmlformats.org/officeDocument/2006/relationships/tags" Target="../tags/tag93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19.xml"/><Relationship Id="rId21" Type="http://schemas.openxmlformats.org/officeDocument/2006/relationships/tags" Target="../tags/tag937.xml"/><Relationship Id="rId7" Type="http://schemas.openxmlformats.org/officeDocument/2006/relationships/tags" Target="../tags/tag923.xml"/><Relationship Id="rId12" Type="http://schemas.openxmlformats.org/officeDocument/2006/relationships/tags" Target="../tags/tag928.xml"/><Relationship Id="rId17" Type="http://schemas.openxmlformats.org/officeDocument/2006/relationships/tags" Target="../tags/tag933.xml"/><Relationship Id="rId25" Type="http://schemas.openxmlformats.org/officeDocument/2006/relationships/tags" Target="../tags/tag941.xml"/><Relationship Id="rId2" Type="http://schemas.openxmlformats.org/officeDocument/2006/relationships/tags" Target="../tags/tag918.xml"/><Relationship Id="rId16" Type="http://schemas.openxmlformats.org/officeDocument/2006/relationships/tags" Target="../tags/tag932.xml"/><Relationship Id="rId20" Type="http://schemas.openxmlformats.org/officeDocument/2006/relationships/tags" Target="../tags/tag936.xml"/><Relationship Id="rId1" Type="http://schemas.openxmlformats.org/officeDocument/2006/relationships/tags" Target="../tags/tag917.xml"/><Relationship Id="rId6" Type="http://schemas.openxmlformats.org/officeDocument/2006/relationships/tags" Target="../tags/tag922.xml"/><Relationship Id="rId11" Type="http://schemas.openxmlformats.org/officeDocument/2006/relationships/tags" Target="../tags/tag927.xml"/><Relationship Id="rId24" Type="http://schemas.openxmlformats.org/officeDocument/2006/relationships/tags" Target="../tags/tag940.xml"/><Relationship Id="rId5" Type="http://schemas.openxmlformats.org/officeDocument/2006/relationships/tags" Target="../tags/tag921.xml"/><Relationship Id="rId15" Type="http://schemas.openxmlformats.org/officeDocument/2006/relationships/tags" Target="../tags/tag931.xml"/><Relationship Id="rId23" Type="http://schemas.openxmlformats.org/officeDocument/2006/relationships/tags" Target="../tags/tag939.xml"/><Relationship Id="rId10" Type="http://schemas.openxmlformats.org/officeDocument/2006/relationships/tags" Target="../tags/tag926.xml"/><Relationship Id="rId19" Type="http://schemas.openxmlformats.org/officeDocument/2006/relationships/tags" Target="../tags/tag935.xml"/><Relationship Id="rId4" Type="http://schemas.openxmlformats.org/officeDocument/2006/relationships/tags" Target="../tags/tag920.xml"/><Relationship Id="rId9" Type="http://schemas.openxmlformats.org/officeDocument/2006/relationships/tags" Target="../tags/tag925.xml"/><Relationship Id="rId14" Type="http://schemas.openxmlformats.org/officeDocument/2006/relationships/tags" Target="../tags/tag930.xml"/><Relationship Id="rId22" Type="http://schemas.openxmlformats.org/officeDocument/2006/relationships/tags" Target="../tags/tag938.xml"/><Relationship Id="rId27" Type="http://schemas.openxmlformats.org/officeDocument/2006/relationships/notesSlide" Target="../notesSlides/notesSlide75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notesSlide" Target="../notesSlides/notesSlide76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tags" Target="../tags/tag977.xml"/><Relationship Id="rId13" Type="http://schemas.openxmlformats.org/officeDocument/2006/relationships/tags" Target="../tags/tag982.xml"/><Relationship Id="rId18" Type="http://schemas.openxmlformats.org/officeDocument/2006/relationships/tags" Target="../tags/tag987.xml"/><Relationship Id="rId26" Type="http://schemas.openxmlformats.org/officeDocument/2006/relationships/tags" Target="../tags/tag995.xml"/><Relationship Id="rId3" Type="http://schemas.openxmlformats.org/officeDocument/2006/relationships/tags" Target="../tags/tag972.xml"/><Relationship Id="rId21" Type="http://schemas.openxmlformats.org/officeDocument/2006/relationships/tags" Target="../tags/tag990.xml"/><Relationship Id="rId7" Type="http://schemas.openxmlformats.org/officeDocument/2006/relationships/tags" Target="../tags/tag976.xml"/><Relationship Id="rId12" Type="http://schemas.openxmlformats.org/officeDocument/2006/relationships/tags" Target="../tags/tag981.xml"/><Relationship Id="rId17" Type="http://schemas.openxmlformats.org/officeDocument/2006/relationships/tags" Target="../tags/tag986.xml"/><Relationship Id="rId25" Type="http://schemas.openxmlformats.org/officeDocument/2006/relationships/tags" Target="../tags/tag994.xml"/><Relationship Id="rId2" Type="http://schemas.openxmlformats.org/officeDocument/2006/relationships/tags" Target="../tags/tag971.xml"/><Relationship Id="rId16" Type="http://schemas.openxmlformats.org/officeDocument/2006/relationships/tags" Target="../tags/tag985.xml"/><Relationship Id="rId20" Type="http://schemas.openxmlformats.org/officeDocument/2006/relationships/tags" Target="../tags/tag98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70.xml"/><Relationship Id="rId6" Type="http://schemas.openxmlformats.org/officeDocument/2006/relationships/tags" Target="../tags/tag975.xml"/><Relationship Id="rId11" Type="http://schemas.openxmlformats.org/officeDocument/2006/relationships/tags" Target="../tags/tag980.xml"/><Relationship Id="rId24" Type="http://schemas.openxmlformats.org/officeDocument/2006/relationships/tags" Target="../tags/tag993.xml"/><Relationship Id="rId5" Type="http://schemas.openxmlformats.org/officeDocument/2006/relationships/tags" Target="../tags/tag974.xml"/><Relationship Id="rId15" Type="http://schemas.openxmlformats.org/officeDocument/2006/relationships/tags" Target="../tags/tag984.xml"/><Relationship Id="rId23" Type="http://schemas.openxmlformats.org/officeDocument/2006/relationships/tags" Target="../tags/tag992.xml"/><Relationship Id="rId28" Type="http://schemas.openxmlformats.org/officeDocument/2006/relationships/tags" Target="../tags/tag997.xml"/><Relationship Id="rId10" Type="http://schemas.openxmlformats.org/officeDocument/2006/relationships/tags" Target="../tags/tag979.xml"/><Relationship Id="rId19" Type="http://schemas.openxmlformats.org/officeDocument/2006/relationships/tags" Target="../tags/tag988.xml"/><Relationship Id="rId4" Type="http://schemas.openxmlformats.org/officeDocument/2006/relationships/tags" Target="../tags/tag973.xml"/><Relationship Id="rId9" Type="http://schemas.openxmlformats.org/officeDocument/2006/relationships/tags" Target="../tags/tag978.xml"/><Relationship Id="rId14" Type="http://schemas.openxmlformats.org/officeDocument/2006/relationships/tags" Target="../tags/tag983.xml"/><Relationship Id="rId22" Type="http://schemas.openxmlformats.org/officeDocument/2006/relationships/tags" Target="../tags/tag991.xml"/><Relationship Id="rId27" Type="http://schemas.openxmlformats.org/officeDocument/2006/relationships/tags" Target="../tags/tag996.xml"/><Relationship Id="rId30" Type="http://schemas.openxmlformats.org/officeDocument/2006/relationships/notesSlide" Target="../notesSlides/notesSlide7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3" Type="http://schemas.openxmlformats.org/officeDocument/2006/relationships/tags" Target="../tags/tag1000.xml"/><Relationship Id="rId7" Type="http://schemas.openxmlformats.org/officeDocument/2006/relationships/tags" Target="../tags/tag1004.xml"/><Relationship Id="rId12" Type="http://schemas.openxmlformats.org/officeDocument/2006/relationships/notesSlide" Target="../notesSlides/notesSlide78.xml"/><Relationship Id="rId2" Type="http://schemas.openxmlformats.org/officeDocument/2006/relationships/tags" Target="../tags/tag999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02.xml"/><Relationship Id="rId10" Type="http://schemas.openxmlformats.org/officeDocument/2006/relationships/tags" Target="../tags/tag1007.xml"/><Relationship Id="rId4" Type="http://schemas.openxmlformats.org/officeDocument/2006/relationships/tags" Target="../tags/tag1001.xml"/><Relationship Id="rId9" Type="http://schemas.openxmlformats.org/officeDocument/2006/relationships/tags" Target="../tags/tag1006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tags" Target="../tags/tag1015.xml"/><Relationship Id="rId3" Type="http://schemas.openxmlformats.org/officeDocument/2006/relationships/tags" Target="../tags/tag1010.xml"/><Relationship Id="rId7" Type="http://schemas.openxmlformats.org/officeDocument/2006/relationships/tags" Target="../tags/tag1014.xml"/><Relationship Id="rId2" Type="http://schemas.openxmlformats.org/officeDocument/2006/relationships/tags" Target="../tags/tag1009.xml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5" Type="http://schemas.openxmlformats.org/officeDocument/2006/relationships/tags" Target="../tags/tag1012.xml"/><Relationship Id="rId10" Type="http://schemas.openxmlformats.org/officeDocument/2006/relationships/notesSlide" Target="../notesSlides/notesSlide79.xml"/><Relationship Id="rId4" Type="http://schemas.openxmlformats.org/officeDocument/2006/relationships/tags" Target="../tags/tag1011.xml"/><Relationship Id="rId9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tags" Target="../tags/tag1023.xml"/><Relationship Id="rId13" Type="http://schemas.openxmlformats.org/officeDocument/2006/relationships/tags" Target="../tags/tag1028.xml"/><Relationship Id="rId3" Type="http://schemas.openxmlformats.org/officeDocument/2006/relationships/tags" Target="../tags/tag1018.xml"/><Relationship Id="rId7" Type="http://schemas.openxmlformats.org/officeDocument/2006/relationships/tags" Target="../tags/tag1022.xml"/><Relationship Id="rId12" Type="http://schemas.openxmlformats.org/officeDocument/2006/relationships/tags" Target="../tags/tag1027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11" Type="http://schemas.openxmlformats.org/officeDocument/2006/relationships/tags" Target="../tags/tag1026.xml"/><Relationship Id="rId5" Type="http://schemas.openxmlformats.org/officeDocument/2006/relationships/tags" Target="../tags/tag1020.xml"/><Relationship Id="rId15" Type="http://schemas.openxmlformats.org/officeDocument/2006/relationships/notesSlide" Target="../notesSlides/notesSlide80.xml"/><Relationship Id="rId10" Type="http://schemas.openxmlformats.org/officeDocument/2006/relationships/tags" Target="../tags/tag1025.xml"/><Relationship Id="rId4" Type="http://schemas.openxmlformats.org/officeDocument/2006/relationships/tags" Target="../tags/tag1019.xml"/><Relationship Id="rId9" Type="http://schemas.openxmlformats.org/officeDocument/2006/relationships/tags" Target="../tags/tag1024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15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1" Type="http://schemas.openxmlformats.org/officeDocument/2006/relationships/tags" Target="../tags/tag144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image" Target="../media/image1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image" Target="../media/image15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notesSlide" Target="../notesSlides/notesSlide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19.gif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18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image" Target="../media/image21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19" Type="http://schemas.openxmlformats.org/officeDocument/2006/relationships/image" Target="../media/image20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2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10" Type="http://schemas.openxmlformats.org/officeDocument/2006/relationships/image" Target="../media/image22.png"/><Relationship Id="rId4" Type="http://schemas.openxmlformats.org/officeDocument/2006/relationships/tags" Target="../tags/tag209.xml"/><Relationship Id="rId9" Type="http://schemas.openxmlformats.org/officeDocument/2006/relationships/notesSlide" Target="../notesSlides/notesSlide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23.jpe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6" Type="http://schemas.openxmlformats.org/officeDocument/2006/relationships/image" Target="../media/image23.jpe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image" Target="../media/image23.jpeg"/><Relationship Id="rId2" Type="http://schemas.openxmlformats.org/officeDocument/2006/relationships/tags" Target="../tags/tag239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image" Target="../media/image26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25.png"/><Relationship Id="rId5" Type="http://schemas.openxmlformats.org/officeDocument/2006/relationships/tags" Target="../tags/tag257.xml"/><Relationship Id="rId10" Type="http://schemas.openxmlformats.org/officeDocument/2006/relationships/image" Target="../media/image24.png"/><Relationship Id="rId4" Type="http://schemas.openxmlformats.org/officeDocument/2006/relationships/tags" Target="../tags/tag256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2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notesSlide" Target="../notesSlides/notesSlide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notesSlide" Target="../notesSlides/notesSlide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67.xml"/><Relationship Id="rId7" Type="http://schemas.openxmlformats.org/officeDocument/2006/relationships/image" Target="../media/image29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image" Target="../media/image33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image" Target="../media/image30.png"/><Relationship Id="rId5" Type="http://schemas.openxmlformats.org/officeDocument/2006/relationships/tags" Target="../tags/tag273.xml"/><Relationship Id="rId10" Type="http://schemas.openxmlformats.org/officeDocument/2006/relationships/image" Target="../media/image29.png"/><Relationship Id="rId4" Type="http://schemas.openxmlformats.org/officeDocument/2006/relationships/tags" Target="../tags/tag272.xml"/><Relationship Id="rId9" Type="http://schemas.openxmlformats.org/officeDocument/2006/relationships/notesSlide" Target="../notesSlides/notesSlide1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29.png"/><Relationship Id="rId3" Type="http://schemas.openxmlformats.org/officeDocument/2006/relationships/tags" Target="../tags/tag278.xml"/><Relationship Id="rId21" Type="http://schemas.openxmlformats.org/officeDocument/2006/relationships/image" Target="../media/image32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29.jpg"/><Relationship Id="rId2" Type="http://schemas.openxmlformats.org/officeDocument/2006/relationships/tags" Target="../tags/tag277.xml"/><Relationship Id="rId16" Type="http://schemas.openxmlformats.org/officeDocument/2006/relationships/image" Target="../media/image28.jpg"/><Relationship Id="rId20" Type="http://schemas.openxmlformats.org/officeDocument/2006/relationships/image" Target="../media/image31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notesSlide" Target="../notesSlides/notesSlide20.xml"/><Relationship Id="rId23" Type="http://schemas.openxmlformats.org/officeDocument/2006/relationships/image" Target="../media/image34.png"/><Relationship Id="rId10" Type="http://schemas.openxmlformats.org/officeDocument/2006/relationships/tags" Target="../tags/tag285.xml"/><Relationship Id="rId19" Type="http://schemas.openxmlformats.org/officeDocument/2006/relationships/image" Target="../media/image30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notesSlide" Target="../notesSlides/notesSlide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30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0.xml"/><Relationship Id="rId10" Type="http://schemas.openxmlformats.org/officeDocument/2006/relationships/tags" Target="../tags/tag315.xml"/><Relationship Id="rId4" Type="http://schemas.openxmlformats.org/officeDocument/2006/relationships/tags" Target="../tags/tag309.xml"/><Relationship Id="rId9" Type="http://schemas.openxmlformats.org/officeDocument/2006/relationships/tags" Target="../tags/tag31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5" Type="http://schemas.openxmlformats.org/officeDocument/2006/relationships/tags" Target="../tags/tag320.xml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notesSlide" Target="../notesSlides/notesSlide2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3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3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9" Type="http://schemas.openxmlformats.org/officeDocument/2006/relationships/notesSlide" Target="../notesSlides/notesSlide2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10" Type="http://schemas.openxmlformats.org/officeDocument/2006/relationships/notesSlide" Target="../notesSlides/notesSlide30.xml"/><Relationship Id="rId4" Type="http://schemas.openxmlformats.org/officeDocument/2006/relationships/tags" Target="../tags/tag356.xml"/><Relationship Id="rId9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notesSlide" Target="../notesSlides/notesSlide31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5" Type="http://schemas.openxmlformats.org/officeDocument/2006/relationships/tags" Target="../tags/tag365.xml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386.xml"/><Relationship Id="rId9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notesSlide" Target="../notesSlides/notesSlide34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../media/image36.jpg"/><Relationship Id="rId5" Type="http://schemas.openxmlformats.org/officeDocument/2006/relationships/tags" Target="../tags/tag406.xml"/><Relationship Id="rId10" Type="http://schemas.openxmlformats.org/officeDocument/2006/relationships/image" Target="../media/image35.png"/><Relationship Id="rId4" Type="http://schemas.openxmlformats.org/officeDocument/2006/relationships/tags" Target="../tags/tag405.xml"/><Relationship Id="rId9" Type="http://schemas.openxmlformats.org/officeDocument/2006/relationships/notesSlide" Target="../notesSlides/notesSlide3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notesSlide" Target="../notesSlides/notesSlide36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5" Type="http://schemas.openxmlformats.org/officeDocument/2006/relationships/tags" Target="../tags/tag413.xml"/><Relationship Id="rId15" Type="http://schemas.openxmlformats.org/officeDocument/2006/relationships/image" Target="../media/image36.jpg"/><Relationship Id="rId10" Type="http://schemas.openxmlformats.org/officeDocument/2006/relationships/tags" Target="../tags/tag418.xml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image" Target="../media/image3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image" Target="../media/image35.png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notesSlide" Target="../notesSlides/notesSlide37.xml"/><Relationship Id="rId2" Type="http://schemas.openxmlformats.org/officeDocument/2006/relationships/tags" Target="../tags/tag42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10" Type="http://schemas.openxmlformats.org/officeDocument/2006/relationships/tags" Target="../tags/tag429.xml"/><Relationship Id="rId19" Type="http://schemas.openxmlformats.org/officeDocument/2006/relationships/image" Target="../media/image36.jp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image" Target="../media/image36.jpg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image" Target="../media/image35.png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4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8.xml"/><Relationship Id="rId9" Type="http://schemas.openxmlformats.org/officeDocument/2006/relationships/tags" Target="../tags/tag44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notesSlide" Target="../notesSlides/notesSlide39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5" Type="http://schemas.openxmlformats.org/officeDocument/2006/relationships/tags" Target="../tags/tag448.xml"/><Relationship Id="rId15" Type="http://schemas.openxmlformats.org/officeDocument/2006/relationships/image" Target="../media/image36.jpg"/><Relationship Id="rId10" Type="http://schemas.openxmlformats.org/officeDocument/2006/relationships/tags" Target="../tags/tag453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image" Target="../media/image3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image" Target="../media/image36.jpg"/><Relationship Id="rId2" Type="http://schemas.openxmlformats.org/officeDocument/2006/relationships/tags" Target="../tags/tag456.xml"/><Relationship Id="rId16" Type="http://schemas.openxmlformats.org/officeDocument/2006/relationships/image" Target="../media/image35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notesSlide" Target="../notesSlides/notesSlide40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4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5" Type="http://schemas.openxmlformats.org/officeDocument/2006/relationships/tags" Target="../tags/tag487.xml"/><Relationship Id="rId15" Type="http://schemas.openxmlformats.org/officeDocument/2006/relationships/notesSlide" Target="../notesSlides/notesSlide44.xml"/><Relationship Id="rId10" Type="http://schemas.openxmlformats.org/officeDocument/2006/relationships/tags" Target="../tags/tag492.xml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2" Type="http://schemas.openxmlformats.org/officeDocument/2006/relationships/tags" Target="../tags/tag497.xml"/><Relationship Id="rId16" Type="http://schemas.openxmlformats.org/officeDocument/2006/relationships/notesSlide" Target="../notesSlides/notesSlide45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5" Type="http://schemas.openxmlformats.org/officeDocument/2006/relationships/tags" Target="../tags/tag50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05.xml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notesSlide" Target="../notesSlides/notesSlide46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10" Type="http://schemas.openxmlformats.org/officeDocument/2006/relationships/tags" Target="../tags/tag51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3" Type="http://schemas.openxmlformats.org/officeDocument/2006/relationships/tags" Target="../tags/tag530.xml"/><Relationship Id="rId21" Type="http://schemas.openxmlformats.org/officeDocument/2006/relationships/notesSlide" Target="../notesSlides/notesSlide47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4" Type="http://schemas.openxmlformats.org/officeDocument/2006/relationships/notesSlide" Target="../notesSlides/notesSlide4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0.xml"/><Relationship Id="rId4" Type="http://schemas.openxmlformats.org/officeDocument/2006/relationships/tags" Target="../tags/tag5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people encrypted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others decrypted.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How efficient is all this?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can I buy a </a:t>
            </a:r>
            <a:r>
              <a:rPr lang="en-US" sz="3200" i="1" dirty="0" err="1" smtClean="0">
                <a:cs typeface="Arial" charset="0"/>
              </a:rPr>
              <a:t>homomorphic</a:t>
            </a:r>
            <a:r>
              <a:rPr lang="en-US" sz="3200" i="1" dirty="0" smtClean="0">
                <a:cs typeface="Arial" charset="0"/>
              </a:rPr>
              <a:t> encryption software and start encrypting my data?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971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well, not quite yet</a:t>
            </a: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26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encrypting a bit takes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~19s (!) </a:t>
            </a:r>
            <a:r>
              <a:rPr lang="en-US" sz="3200" i="1" dirty="0" smtClean="0">
                <a:cs typeface="Arial" charset="0"/>
              </a:rPr>
              <a:t>with the current best implementation </a:t>
            </a:r>
          </a:p>
        </p:txBody>
      </p:sp>
      <p:sp>
        <p:nvSpPr>
          <p:cNvPr id="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556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i="1" dirty="0" smtClean="0">
                <a:solidFill>
                  <a:srgbClr val="0000FF"/>
                </a:solidFill>
                <a:cs typeface="Arial" charset="0"/>
              </a:rPr>
              <a:t>… but we are improving rapidly…</a:t>
            </a:r>
          </a:p>
        </p:txBody>
      </p:sp>
    </p:spTree>
    <p:extLst>
      <p:ext uri="{BB962C8B-B14F-4D97-AF65-F5344CB8AC3E}">
        <p14:creationId xmlns:p14="http://schemas.microsoft.com/office/powerpoint/2010/main" val="5271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762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a number of new, more efficient schemes</a:t>
            </a:r>
            <a:endParaRPr lang="en-US" sz="36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8288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optimized implementation efforts</a:t>
            </a:r>
            <a:endParaRPr lang="en-US" sz="36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38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i="1" dirty="0" smtClean="0">
                <a:cs typeface="Arial" charset="0"/>
              </a:rPr>
              <a:t>(in hardware and software)</a:t>
            </a:r>
            <a:endParaRPr lang="en-US" sz="2800" b="1" i="1" dirty="0">
              <a:cs typeface="Arial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429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and a $20M DARPA project to fund all this</a:t>
            </a:r>
            <a:endParaRPr lang="en-US" sz="3600" b="1" i="1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2" y="4343400"/>
            <a:ext cx="787869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762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a number of new, more efficient schemes</a:t>
            </a:r>
            <a:endParaRPr lang="en-US" sz="36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8288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optimized implementation efforts</a:t>
            </a:r>
            <a:endParaRPr lang="en-US" sz="36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38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i="1" dirty="0" smtClean="0">
                <a:cs typeface="Arial" charset="0"/>
              </a:rPr>
              <a:t>(in hardware and software)</a:t>
            </a:r>
            <a:endParaRPr lang="en-US" sz="2800" b="1" i="1" dirty="0">
              <a:cs typeface="Arial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429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cs typeface="Arial" charset="0"/>
              </a:rPr>
              <a:t>… and a $20M DARPA project to fund all this</a:t>
            </a:r>
            <a:endParaRPr lang="en-US" sz="3600" b="1" i="1" dirty="0">
              <a:cs typeface="Arial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5181600"/>
            <a:ext cx="990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i="1" dirty="0" smtClean="0">
                <a:solidFill>
                  <a:srgbClr val="0000FF"/>
                </a:solidFill>
                <a:cs typeface="Arial" charset="0"/>
              </a:rPr>
              <a:t>So, watch out for new developments! </a:t>
            </a:r>
            <a:endParaRPr lang="en-US" sz="4400" b="1" i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8194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[2] 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“</a:t>
            </a:r>
            <a:r>
              <a:rPr lang="en-US" sz="2400" dirty="0">
                <a:cs typeface="Arial" charset="0"/>
              </a:rPr>
              <a:t>Fully </a:t>
            </a:r>
            <a:r>
              <a:rPr lang="en-US" sz="2400" dirty="0" err="1">
                <a:cs typeface="Arial" charset="0"/>
              </a:rPr>
              <a:t>Homomorphic</a:t>
            </a:r>
            <a:r>
              <a:rPr lang="en-US" sz="2400" dirty="0">
                <a:cs typeface="Arial" charset="0"/>
              </a:rPr>
              <a:t> Encryption from the Integers</a:t>
            </a:r>
            <a:r>
              <a:rPr lang="en-US" sz="2400" dirty="0" smtClean="0">
                <a:cs typeface="Arial" charset="0"/>
              </a:rPr>
              <a:t>”,</a:t>
            </a:r>
          </a:p>
          <a:p>
            <a:r>
              <a:rPr lang="en-US" sz="2400" dirty="0" smtClean="0">
                <a:cs typeface="Arial" charset="0"/>
              </a:rPr>
              <a:t>Marten van </a:t>
            </a:r>
            <a:r>
              <a:rPr lang="en-US" sz="2400" dirty="0" err="1" smtClean="0">
                <a:cs typeface="Arial" charset="0"/>
              </a:rPr>
              <a:t>Dijk</a:t>
            </a:r>
            <a:r>
              <a:rPr lang="en-US" sz="2400" dirty="0" smtClean="0">
                <a:cs typeface="Arial" charset="0"/>
              </a:rPr>
              <a:t>, Craig Gentry, </a:t>
            </a:r>
            <a:r>
              <a:rPr lang="en-US" sz="2400" dirty="0" err="1" smtClean="0">
                <a:cs typeface="Arial" charset="0"/>
              </a:rPr>
              <a:t>Shai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Halevi</a:t>
            </a:r>
            <a:r>
              <a:rPr lang="en-US" sz="2400" dirty="0" smtClean="0">
                <a:cs typeface="Arial" charset="0"/>
              </a:rPr>
              <a:t>, Vinod Vaikuntanathan</a:t>
            </a:r>
            <a:r>
              <a:rPr lang="en-US" sz="2400" dirty="0">
                <a:cs typeface="Arial" charset="0"/>
              </a:rPr>
              <a:t/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http://eprint.iacr.org/2009/616, </a:t>
            </a:r>
            <a:r>
              <a:rPr lang="en-US" sz="2400" dirty="0" err="1" smtClean="0">
                <a:cs typeface="Arial" charset="0"/>
              </a:rPr>
              <a:t>Eurocrypt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2010.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762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References:</a:t>
            </a:r>
            <a:endParaRPr lang="en-US" sz="2400" dirty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 dirty="0">
                <a:solidFill>
                  <a:srgbClr val="0000CC"/>
                </a:solidFill>
                <a:cs typeface="Arial" charset="0"/>
              </a:rPr>
              <a:t>[1] </a:t>
            </a:r>
            <a:r>
              <a:rPr lang="en-US" sz="2800" i="1" dirty="0" smtClean="0">
                <a:solidFill>
                  <a:srgbClr val="0000CC"/>
                </a:solidFill>
                <a:cs typeface="Arial" charset="0"/>
              </a:rPr>
              <a:t>“</a:t>
            </a:r>
            <a:r>
              <a:rPr lang="en-US" sz="2800" i="1" dirty="0" smtClean="0">
                <a:cs typeface="Arial" charset="0"/>
              </a:rPr>
              <a:t>Computing arbitrary functions of Encrypted Data”,</a:t>
            </a:r>
          </a:p>
          <a:p>
            <a:r>
              <a:rPr lang="en-US" sz="2800" i="1" dirty="0" smtClean="0">
                <a:cs typeface="Arial" charset="0"/>
              </a:rPr>
              <a:t>Craig Gentry, Communications of the ACM 53(3),  2010.</a:t>
            </a:r>
            <a:endParaRPr lang="en-US" sz="2800" i="1" dirty="0">
              <a:cs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7244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[3] “</a:t>
            </a:r>
            <a:r>
              <a:rPr lang="en-US" sz="2400" dirty="0" smtClean="0">
                <a:cs typeface="Arial" charset="0"/>
              </a:rPr>
              <a:t>Implementing Gentry’s Fully </a:t>
            </a:r>
            <a:r>
              <a:rPr lang="en-US" sz="2400" dirty="0" err="1">
                <a:cs typeface="Arial" charset="0"/>
              </a:rPr>
              <a:t>Homomorphic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Encryption”,</a:t>
            </a:r>
          </a:p>
          <a:p>
            <a:r>
              <a:rPr lang="en-US" sz="2400" dirty="0" smtClean="0">
                <a:cs typeface="Arial" charset="0"/>
              </a:rPr>
              <a:t>Craig Gentry and </a:t>
            </a:r>
            <a:r>
              <a:rPr lang="en-US" sz="2400" dirty="0" err="1" smtClean="0">
                <a:cs typeface="Arial" charset="0"/>
              </a:rPr>
              <a:t>Shai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Halevi</a:t>
            </a:r>
            <a:endParaRPr lang="en-US" sz="2400" dirty="0" smtClean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https://researcher.ibm.com/researcher/files/us-shaih/fhe-implementation.pdf,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Eurocrypt</a:t>
            </a:r>
            <a:r>
              <a:rPr lang="en-US" sz="2400" dirty="0" smtClean="0">
                <a:cs typeface="Arial" charset="0"/>
              </a:rPr>
              <a:t> 2011.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>
            <p:custDataLst>
              <p:tags r:id="rId4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7"/>
            </p:custDataLst>
          </p:nvPr>
        </p:nvSpPr>
        <p:spPr>
          <a:xfrm>
            <a:off x="381000" y="6172200"/>
            <a:ext cx="6858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>
            <p:custDataLst>
              <p:tags r:id="rId4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7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3200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Problem: </a:t>
            </a:r>
            <a:r>
              <a:rPr lang="en-US" sz="3200" dirty="0" smtClean="0">
                <a:cs typeface="Arial" charset="0"/>
              </a:rPr>
              <a:t>Add and </a:t>
            </a:r>
            <a:r>
              <a:rPr lang="en-US" sz="3200" dirty="0" err="1" smtClean="0">
                <a:cs typeface="Arial" charset="0"/>
              </a:rPr>
              <a:t>Mult</a:t>
            </a:r>
            <a:r>
              <a:rPr lang="en-US" sz="3200" dirty="0" smtClean="0">
                <a:cs typeface="Arial" charset="0"/>
              </a:rPr>
              <a:t> increase noise</a:t>
            </a:r>
          </a:p>
        </p:txBody>
      </p:sp>
      <p:sp>
        <p:nvSpPr>
          <p:cNvPr id="31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3962400"/>
            <a:ext cx="64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(Add doubles, </a:t>
            </a:r>
            <a:r>
              <a:rPr lang="en-US" sz="2800" dirty="0" err="1" smtClean="0">
                <a:cs typeface="Arial" charset="0"/>
              </a:rPr>
              <a:t>Mult</a:t>
            </a:r>
            <a:r>
              <a:rPr lang="en-US" sz="2800" dirty="0" smtClean="0">
                <a:cs typeface="Arial" charset="0"/>
              </a:rPr>
              <a:t> squares the noise)</a:t>
            </a:r>
          </a:p>
        </p:txBody>
      </p:sp>
    </p:spTree>
    <p:extLst>
      <p:ext uri="{BB962C8B-B14F-4D97-AF65-F5344CB8AC3E}">
        <p14:creationId xmlns:p14="http://schemas.microsoft.com/office/powerpoint/2010/main" val="34197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>
            <p:custDataLst>
              <p:tags r:id="rId4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7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3200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Problem: </a:t>
            </a:r>
            <a:r>
              <a:rPr lang="en-US" sz="3200" dirty="0" smtClean="0">
                <a:cs typeface="Arial" charset="0"/>
              </a:rPr>
              <a:t>Add and </a:t>
            </a:r>
            <a:r>
              <a:rPr lang="en-US" sz="3200" dirty="0" err="1" smtClean="0">
                <a:cs typeface="Arial" charset="0"/>
              </a:rPr>
              <a:t>Mult</a:t>
            </a:r>
            <a:r>
              <a:rPr lang="en-US" sz="3200" dirty="0" smtClean="0">
                <a:cs typeface="Arial" charset="0"/>
              </a:rPr>
              <a:t> increase noise</a:t>
            </a:r>
          </a:p>
        </p:txBody>
      </p:sp>
      <p:sp>
        <p:nvSpPr>
          <p:cNvPr id="31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3962400"/>
            <a:ext cx="64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(Add doubles, </a:t>
            </a:r>
            <a:r>
              <a:rPr lang="en-US" sz="2800" dirty="0" err="1" smtClean="0">
                <a:cs typeface="Arial" charset="0"/>
              </a:rPr>
              <a:t>Mult</a:t>
            </a:r>
            <a:r>
              <a:rPr lang="en-US" sz="2800" dirty="0" smtClean="0">
                <a:cs typeface="Arial" charset="0"/>
              </a:rPr>
              <a:t> squares the noise)</a:t>
            </a:r>
          </a:p>
        </p:txBody>
      </p:sp>
      <p:sp>
        <p:nvSpPr>
          <p:cNvPr id="14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4724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So, we want to do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noise-reduction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483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</p:spTree>
    <p:extLst>
      <p:ext uri="{BB962C8B-B14F-4D97-AF65-F5344CB8AC3E}">
        <p14:creationId xmlns:p14="http://schemas.microsoft.com/office/powerpoint/2010/main" val="1399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</p:spTree>
    <p:extLst>
      <p:ext uri="{BB962C8B-B14F-4D97-AF65-F5344CB8AC3E}">
        <p14:creationId xmlns:p14="http://schemas.microsoft.com/office/powerpoint/2010/main" val="7858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and recovers the message</a:t>
            </a:r>
          </a:p>
        </p:txBody>
      </p:sp>
    </p:spTree>
    <p:extLst>
      <p:ext uri="{BB962C8B-B14F-4D97-AF65-F5344CB8AC3E}">
        <p14:creationId xmlns:p14="http://schemas.microsoft.com/office/powerpoint/2010/main" val="33249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E-commerce ensued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29" name="Rectangle 28"/>
          <p:cNvSpPr/>
          <p:nvPr>
            <p:custDataLst>
              <p:tags r:id="rId4"/>
            </p:custDataLst>
          </p:nvPr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>
            <p:custDataLst>
              <p:tags r:id="rId10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5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6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7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35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22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67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>
            <p:custDataLst>
              <p:tags r:id="rId9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10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1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2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4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5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6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20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" name="Freeform 2"/>
          <p:cNvSpPr/>
          <p:nvPr>
            <p:custDataLst>
              <p:tags r:id="rId22"/>
            </p:custDataLst>
          </p:nvPr>
        </p:nvSpPr>
        <p:spPr>
          <a:xfrm>
            <a:off x="4953000" y="4953000"/>
            <a:ext cx="2379828" cy="1790700"/>
          </a:xfrm>
          <a:custGeom>
            <a:avLst/>
            <a:gdLst>
              <a:gd name="connsiteX0" fmla="*/ 887104 w 1842447"/>
              <a:gd name="connsiteY0" fmla="*/ 40944 h 1787857"/>
              <a:gd name="connsiteX1" fmla="*/ 600501 w 1842447"/>
              <a:gd name="connsiteY1" fmla="*/ 68239 h 1787857"/>
              <a:gd name="connsiteX2" fmla="*/ 504967 w 1842447"/>
              <a:gd name="connsiteY2" fmla="*/ 81887 h 1787857"/>
              <a:gd name="connsiteX3" fmla="*/ 300250 w 1842447"/>
              <a:gd name="connsiteY3" fmla="*/ 177421 h 1787857"/>
              <a:gd name="connsiteX4" fmla="*/ 204716 w 1842447"/>
              <a:gd name="connsiteY4" fmla="*/ 272956 h 1787857"/>
              <a:gd name="connsiteX5" fmla="*/ 177421 w 1842447"/>
              <a:gd name="connsiteY5" fmla="*/ 382138 h 1787857"/>
              <a:gd name="connsiteX6" fmla="*/ 136477 w 1842447"/>
              <a:gd name="connsiteY6" fmla="*/ 464024 h 1787857"/>
              <a:gd name="connsiteX7" fmla="*/ 81886 w 1842447"/>
              <a:gd name="connsiteY7" fmla="*/ 573206 h 1787857"/>
              <a:gd name="connsiteX8" fmla="*/ 68238 w 1842447"/>
              <a:gd name="connsiteY8" fmla="*/ 627797 h 1787857"/>
              <a:gd name="connsiteX9" fmla="*/ 40943 w 1842447"/>
              <a:gd name="connsiteY9" fmla="*/ 682389 h 1787857"/>
              <a:gd name="connsiteX10" fmla="*/ 0 w 1842447"/>
              <a:gd name="connsiteY10" fmla="*/ 832514 h 1787857"/>
              <a:gd name="connsiteX11" fmla="*/ 27295 w 1842447"/>
              <a:gd name="connsiteY11" fmla="*/ 1091821 h 1787857"/>
              <a:gd name="connsiteX12" fmla="*/ 68238 w 1842447"/>
              <a:gd name="connsiteY12" fmla="*/ 1160060 h 1787857"/>
              <a:gd name="connsiteX13" fmla="*/ 191068 w 1842447"/>
              <a:gd name="connsiteY13" fmla="*/ 1419368 h 1787857"/>
              <a:gd name="connsiteX14" fmla="*/ 272955 w 1842447"/>
              <a:gd name="connsiteY14" fmla="*/ 1501254 h 1787857"/>
              <a:gd name="connsiteX15" fmla="*/ 327546 w 1842447"/>
              <a:gd name="connsiteY15" fmla="*/ 1542197 h 1787857"/>
              <a:gd name="connsiteX16" fmla="*/ 450376 w 1842447"/>
              <a:gd name="connsiteY16" fmla="*/ 1583141 h 1787857"/>
              <a:gd name="connsiteX17" fmla="*/ 518615 w 1842447"/>
              <a:gd name="connsiteY17" fmla="*/ 1596789 h 1787857"/>
              <a:gd name="connsiteX18" fmla="*/ 655092 w 1842447"/>
              <a:gd name="connsiteY18" fmla="*/ 1637732 h 1787857"/>
              <a:gd name="connsiteX19" fmla="*/ 723331 w 1842447"/>
              <a:gd name="connsiteY19" fmla="*/ 1651380 h 1787857"/>
              <a:gd name="connsiteX20" fmla="*/ 805218 w 1842447"/>
              <a:gd name="connsiteY20" fmla="*/ 1665027 h 1787857"/>
              <a:gd name="connsiteX21" fmla="*/ 900752 w 1842447"/>
              <a:gd name="connsiteY21" fmla="*/ 1692323 h 1787857"/>
              <a:gd name="connsiteX22" fmla="*/ 982638 w 1842447"/>
              <a:gd name="connsiteY22" fmla="*/ 1705971 h 1787857"/>
              <a:gd name="connsiteX23" fmla="*/ 1173707 w 1842447"/>
              <a:gd name="connsiteY23" fmla="*/ 1760562 h 1787857"/>
              <a:gd name="connsiteX24" fmla="*/ 1296537 w 1842447"/>
              <a:gd name="connsiteY24" fmla="*/ 1787857 h 1787857"/>
              <a:gd name="connsiteX25" fmla="*/ 1583140 w 1842447"/>
              <a:gd name="connsiteY25" fmla="*/ 1760562 h 1787857"/>
              <a:gd name="connsiteX26" fmla="*/ 1637731 w 1842447"/>
              <a:gd name="connsiteY26" fmla="*/ 1665027 h 1787857"/>
              <a:gd name="connsiteX27" fmla="*/ 1692322 w 1842447"/>
              <a:gd name="connsiteY27" fmla="*/ 1583141 h 1787857"/>
              <a:gd name="connsiteX28" fmla="*/ 1705970 w 1842447"/>
              <a:gd name="connsiteY28" fmla="*/ 1487606 h 1787857"/>
              <a:gd name="connsiteX29" fmla="*/ 1746913 w 1842447"/>
              <a:gd name="connsiteY29" fmla="*/ 1378424 h 1787857"/>
              <a:gd name="connsiteX30" fmla="*/ 1760561 w 1842447"/>
              <a:gd name="connsiteY30" fmla="*/ 1228299 h 1787857"/>
              <a:gd name="connsiteX31" fmla="*/ 1801504 w 1842447"/>
              <a:gd name="connsiteY31" fmla="*/ 996287 h 1787857"/>
              <a:gd name="connsiteX32" fmla="*/ 1815152 w 1842447"/>
              <a:gd name="connsiteY32" fmla="*/ 627797 h 1787857"/>
              <a:gd name="connsiteX33" fmla="*/ 1828800 w 1842447"/>
              <a:gd name="connsiteY33" fmla="*/ 518615 h 1787857"/>
              <a:gd name="connsiteX34" fmla="*/ 1842447 w 1842447"/>
              <a:gd name="connsiteY34" fmla="*/ 327547 h 1787857"/>
              <a:gd name="connsiteX35" fmla="*/ 1828800 w 1842447"/>
              <a:gd name="connsiteY35" fmla="*/ 95535 h 1787857"/>
              <a:gd name="connsiteX36" fmla="*/ 1787856 w 1842447"/>
              <a:gd name="connsiteY36" fmla="*/ 68239 h 1787857"/>
              <a:gd name="connsiteX37" fmla="*/ 1665027 w 1842447"/>
              <a:gd name="connsiteY37" fmla="*/ 13648 h 1787857"/>
              <a:gd name="connsiteX38" fmla="*/ 1596788 w 1842447"/>
              <a:gd name="connsiteY38" fmla="*/ 0 h 1787857"/>
              <a:gd name="connsiteX39" fmla="*/ 1132764 w 1842447"/>
              <a:gd name="connsiteY39" fmla="*/ 13648 h 1787857"/>
              <a:gd name="connsiteX40" fmla="*/ 1091821 w 1842447"/>
              <a:gd name="connsiteY40" fmla="*/ 27296 h 1787857"/>
              <a:gd name="connsiteX41" fmla="*/ 982638 w 1842447"/>
              <a:gd name="connsiteY41" fmla="*/ 40944 h 1787857"/>
              <a:gd name="connsiteX42" fmla="*/ 873456 w 1842447"/>
              <a:gd name="connsiteY42" fmla="*/ 68239 h 1787857"/>
              <a:gd name="connsiteX43" fmla="*/ 887104 w 1842447"/>
              <a:gd name="connsiteY43" fmla="*/ 40944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42447" h="1787857">
                <a:moveTo>
                  <a:pt x="887104" y="40944"/>
                </a:moveTo>
                <a:cubicBezTo>
                  <a:pt x="841612" y="40944"/>
                  <a:pt x="1012010" y="27089"/>
                  <a:pt x="600501" y="68239"/>
                </a:cubicBezTo>
                <a:cubicBezTo>
                  <a:pt x="568493" y="71440"/>
                  <a:pt x="536812" y="77338"/>
                  <a:pt x="504967" y="81887"/>
                </a:cubicBezTo>
                <a:cubicBezTo>
                  <a:pt x="405257" y="115123"/>
                  <a:pt x="376817" y="112634"/>
                  <a:pt x="300250" y="177421"/>
                </a:cubicBezTo>
                <a:cubicBezTo>
                  <a:pt x="265871" y="206511"/>
                  <a:pt x="204716" y="272956"/>
                  <a:pt x="204716" y="272956"/>
                </a:cubicBezTo>
                <a:cubicBezTo>
                  <a:pt x="195618" y="309350"/>
                  <a:pt x="190038" y="346809"/>
                  <a:pt x="177421" y="382138"/>
                </a:cubicBezTo>
                <a:cubicBezTo>
                  <a:pt x="167157" y="410877"/>
                  <a:pt x="148871" y="436137"/>
                  <a:pt x="136477" y="464024"/>
                </a:cubicBezTo>
                <a:cubicBezTo>
                  <a:pt x="86106" y="577359"/>
                  <a:pt x="182480" y="405554"/>
                  <a:pt x="81886" y="573206"/>
                </a:cubicBezTo>
                <a:cubicBezTo>
                  <a:pt x="77337" y="591403"/>
                  <a:pt x="74824" y="610234"/>
                  <a:pt x="68238" y="627797"/>
                </a:cubicBezTo>
                <a:cubicBezTo>
                  <a:pt x="61094" y="646847"/>
                  <a:pt x="46789" y="662902"/>
                  <a:pt x="40943" y="682389"/>
                </a:cubicBezTo>
                <a:cubicBezTo>
                  <a:pt x="-33292" y="929843"/>
                  <a:pt x="87645" y="613396"/>
                  <a:pt x="0" y="832514"/>
                </a:cubicBezTo>
                <a:cubicBezTo>
                  <a:pt x="9098" y="918950"/>
                  <a:pt x="9569" y="1006735"/>
                  <a:pt x="27295" y="1091821"/>
                </a:cubicBezTo>
                <a:cubicBezTo>
                  <a:pt x="32705" y="1117790"/>
                  <a:pt x="57465" y="1135820"/>
                  <a:pt x="68238" y="1160060"/>
                </a:cubicBezTo>
                <a:cubicBezTo>
                  <a:pt x="125399" y="1288673"/>
                  <a:pt x="113162" y="1325881"/>
                  <a:pt x="191068" y="1419368"/>
                </a:cubicBezTo>
                <a:cubicBezTo>
                  <a:pt x="215780" y="1449023"/>
                  <a:pt x="242074" y="1478093"/>
                  <a:pt x="272955" y="1501254"/>
                </a:cubicBezTo>
                <a:cubicBezTo>
                  <a:pt x="291152" y="1514902"/>
                  <a:pt x="307662" y="1531150"/>
                  <a:pt x="327546" y="1542197"/>
                </a:cubicBezTo>
                <a:cubicBezTo>
                  <a:pt x="364700" y="1562838"/>
                  <a:pt x="409151" y="1573980"/>
                  <a:pt x="450376" y="1583141"/>
                </a:cubicBezTo>
                <a:cubicBezTo>
                  <a:pt x="473020" y="1588173"/>
                  <a:pt x="496236" y="1590686"/>
                  <a:pt x="518615" y="1596789"/>
                </a:cubicBezTo>
                <a:cubicBezTo>
                  <a:pt x="668304" y="1637613"/>
                  <a:pt x="539986" y="1612153"/>
                  <a:pt x="655092" y="1637732"/>
                </a:cubicBezTo>
                <a:cubicBezTo>
                  <a:pt x="677736" y="1642764"/>
                  <a:pt x="700508" y="1647231"/>
                  <a:pt x="723331" y="1651380"/>
                </a:cubicBezTo>
                <a:cubicBezTo>
                  <a:pt x="750557" y="1656330"/>
                  <a:pt x="778255" y="1658805"/>
                  <a:pt x="805218" y="1665027"/>
                </a:cubicBezTo>
                <a:cubicBezTo>
                  <a:pt x="837489" y="1672474"/>
                  <a:pt x="868481" y="1684876"/>
                  <a:pt x="900752" y="1692323"/>
                </a:cubicBezTo>
                <a:cubicBezTo>
                  <a:pt x="927715" y="1698545"/>
                  <a:pt x="955792" y="1699260"/>
                  <a:pt x="982638" y="1705971"/>
                </a:cubicBezTo>
                <a:cubicBezTo>
                  <a:pt x="1046899" y="1722036"/>
                  <a:pt x="1108755" y="1747572"/>
                  <a:pt x="1173707" y="1760562"/>
                </a:cubicBezTo>
                <a:cubicBezTo>
                  <a:pt x="1260339" y="1777887"/>
                  <a:pt x="1219442" y="1768583"/>
                  <a:pt x="1296537" y="1787857"/>
                </a:cubicBezTo>
                <a:cubicBezTo>
                  <a:pt x="1392071" y="1778759"/>
                  <a:pt x="1489364" y="1780948"/>
                  <a:pt x="1583140" y="1760562"/>
                </a:cubicBezTo>
                <a:cubicBezTo>
                  <a:pt x="1593996" y="1758202"/>
                  <a:pt x="1637486" y="1665435"/>
                  <a:pt x="1637731" y="1665027"/>
                </a:cubicBezTo>
                <a:cubicBezTo>
                  <a:pt x="1654609" y="1636897"/>
                  <a:pt x="1692322" y="1583141"/>
                  <a:pt x="1692322" y="1583141"/>
                </a:cubicBezTo>
                <a:cubicBezTo>
                  <a:pt x="1696871" y="1551296"/>
                  <a:pt x="1697681" y="1518688"/>
                  <a:pt x="1705970" y="1487606"/>
                </a:cubicBezTo>
                <a:cubicBezTo>
                  <a:pt x="1715985" y="1450050"/>
                  <a:pt x="1738906" y="1416459"/>
                  <a:pt x="1746913" y="1378424"/>
                </a:cubicBezTo>
                <a:cubicBezTo>
                  <a:pt x="1757265" y="1329254"/>
                  <a:pt x="1755561" y="1278298"/>
                  <a:pt x="1760561" y="1228299"/>
                </a:cubicBezTo>
                <a:cubicBezTo>
                  <a:pt x="1775387" y="1080045"/>
                  <a:pt x="1766918" y="1134633"/>
                  <a:pt x="1801504" y="996287"/>
                </a:cubicBezTo>
                <a:cubicBezTo>
                  <a:pt x="1806053" y="873457"/>
                  <a:pt x="1808140" y="750511"/>
                  <a:pt x="1815152" y="627797"/>
                </a:cubicBezTo>
                <a:cubicBezTo>
                  <a:pt x="1817244" y="591180"/>
                  <a:pt x="1825479" y="555142"/>
                  <a:pt x="1828800" y="518615"/>
                </a:cubicBezTo>
                <a:cubicBezTo>
                  <a:pt x="1834581" y="455026"/>
                  <a:pt x="1837898" y="391236"/>
                  <a:pt x="1842447" y="327547"/>
                </a:cubicBezTo>
                <a:cubicBezTo>
                  <a:pt x="1837898" y="250210"/>
                  <a:pt x="1844760" y="171344"/>
                  <a:pt x="1828800" y="95535"/>
                </a:cubicBezTo>
                <a:cubicBezTo>
                  <a:pt x="1825421" y="79484"/>
                  <a:pt x="1802098" y="76377"/>
                  <a:pt x="1787856" y="68239"/>
                </a:cubicBezTo>
                <a:cubicBezTo>
                  <a:pt x="1758147" y="51263"/>
                  <a:pt x="1695807" y="22882"/>
                  <a:pt x="1665027" y="13648"/>
                </a:cubicBezTo>
                <a:cubicBezTo>
                  <a:pt x="1642809" y="6982"/>
                  <a:pt x="1619534" y="4549"/>
                  <a:pt x="1596788" y="0"/>
                </a:cubicBezTo>
                <a:cubicBezTo>
                  <a:pt x="1442113" y="4549"/>
                  <a:pt x="1287280" y="5296"/>
                  <a:pt x="1132764" y="13648"/>
                </a:cubicBezTo>
                <a:cubicBezTo>
                  <a:pt x="1118399" y="14424"/>
                  <a:pt x="1105975" y="24723"/>
                  <a:pt x="1091821" y="27296"/>
                </a:cubicBezTo>
                <a:cubicBezTo>
                  <a:pt x="1055735" y="33857"/>
                  <a:pt x="1019032" y="36395"/>
                  <a:pt x="982638" y="40944"/>
                </a:cubicBezTo>
                <a:cubicBezTo>
                  <a:pt x="929900" y="58524"/>
                  <a:pt x="939336" y="57260"/>
                  <a:pt x="873456" y="68239"/>
                </a:cubicBezTo>
                <a:cubicBezTo>
                  <a:pt x="868969" y="68987"/>
                  <a:pt x="932596" y="40944"/>
                  <a:pt x="887104" y="40944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6"/>
          </p:cNvCxnSpPr>
          <p:nvPr>
            <p:custDataLst>
              <p:tags r:id="rId23"/>
            </p:custDataLst>
          </p:nvPr>
        </p:nvCxnSpPr>
        <p:spPr>
          <a:xfrm flipH="1" flipV="1">
            <a:off x="4114800" y="5153025"/>
            <a:ext cx="1014483" cy="264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76400" y="4572000"/>
            <a:ext cx="2819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Fn. that acts on </a:t>
            </a:r>
            <a:r>
              <a:rPr lang="en-US" dirty="0" err="1" smtClean="0">
                <a:cs typeface="Arial" charset="0"/>
              </a:rPr>
              <a:t>ciphertext</a:t>
            </a:r>
            <a:r>
              <a:rPr lang="en-US" dirty="0" smtClean="0">
                <a:cs typeface="Arial" charset="0"/>
              </a:rPr>
              <a:t> </a:t>
            </a:r>
          </a:p>
          <a:p>
            <a:r>
              <a:rPr lang="en-US" dirty="0" smtClean="0">
                <a:cs typeface="Arial" charset="0"/>
              </a:rPr>
              <a:t>and eliminates noise</a:t>
            </a:r>
          </a:p>
        </p:txBody>
      </p:sp>
      <p:sp>
        <p:nvSpPr>
          <p:cNvPr id="40" name="Rectangle 39"/>
          <p:cNvSpPr/>
          <p:nvPr>
            <p:custDataLst>
              <p:tags r:id="rId25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406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>
            <p:custDataLst>
              <p:tags r:id="rId9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10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1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2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4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5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6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20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40" name="Rectangle 39"/>
          <p:cNvSpPr/>
          <p:nvPr>
            <p:custDataLst>
              <p:tags r:id="rId22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34" name="Explosion 2 33"/>
          <p:cNvSpPr/>
          <p:nvPr>
            <p:custDataLst>
              <p:tags r:id="rId24"/>
            </p:custDataLst>
          </p:nvPr>
        </p:nvSpPr>
        <p:spPr>
          <a:xfrm>
            <a:off x="1706539" y="2971800"/>
            <a:ext cx="3276600" cy="2581275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But I can’t give the secret key out for free!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4267200"/>
            <a:ext cx="1795463" cy="21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14" name="Isosceles Triangle 13"/>
          <p:cNvSpPr/>
          <p:nvPr>
            <p:custDataLst>
              <p:tags r:id="rId5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6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7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8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9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0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1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2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3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6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2 39"/>
          <p:cNvSpPr/>
          <p:nvPr>
            <p:custDataLst>
              <p:tags r:id="rId19"/>
            </p:custDataLst>
          </p:nvPr>
        </p:nvSpPr>
        <p:spPr>
          <a:xfrm>
            <a:off x="1706539" y="3026107"/>
            <a:ext cx="3276600" cy="2581275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But I can’t give the secret key out for free!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4267200"/>
            <a:ext cx="1795463" cy="2118243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3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900" y="1676400"/>
            <a:ext cx="8953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want to reduce noise </a:t>
            </a:r>
            <a:r>
              <a:rPr lang="en-US" sz="2800" i="1" dirty="0" smtClean="0">
                <a:solidFill>
                  <a:srgbClr val="00B050"/>
                </a:solidFill>
                <a:cs typeface="Arial" charset="0"/>
              </a:rPr>
              <a:t>without letting you decrypt </a:t>
            </a:r>
          </a:p>
        </p:txBody>
      </p:sp>
    </p:spTree>
    <p:extLst>
      <p:ext uri="{BB962C8B-B14F-4D97-AF65-F5344CB8AC3E}">
        <p14:creationId xmlns:p14="http://schemas.microsoft.com/office/powerpoint/2010/main" val="34553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6895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called “Circular Encryption”</a:t>
            </a:r>
          </a:p>
        </p:txBody>
      </p:sp>
      <p:sp>
        <p:nvSpPr>
          <p:cNvPr id="14" name="Isosceles Triangle 13"/>
          <p:cNvSpPr/>
          <p:nvPr>
            <p:custDataLst>
              <p:tags r:id="rId8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3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4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5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9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9" name="Rectangle 38"/>
          <p:cNvSpPr/>
          <p:nvPr>
            <p:custDataLst>
              <p:tags r:id="rId21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2343404"/>
            <a:ext cx="1033463" cy="121925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253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2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called “Circular Encryption”</a:t>
            </a:r>
          </a:p>
        </p:txBody>
      </p:sp>
      <p:sp>
        <p:nvSpPr>
          <p:cNvPr id="14" name="Isosceles Triangle 13"/>
          <p:cNvSpPr/>
          <p:nvPr>
            <p:custDataLst>
              <p:tags r:id="rId8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3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4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5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2343404"/>
            <a:ext cx="1033463" cy="121925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</p:spTree>
    <p:extLst>
      <p:ext uri="{BB962C8B-B14F-4D97-AF65-F5344CB8AC3E}">
        <p14:creationId xmlns:p14="http://schemas.microsoft.com/office/powerpoint/2010/main" val="13647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b</a:t>
            </a:r>
            <a:endParaRPr lang="en-US" sz="2000" dirty="0" smtClean="0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</a:t>
            </a:r>
            <a:r>
              <a:rPr lang="en-US" sz="2800" dirty="0" err="1" smtClean="0">
                <a:cs typeface="Arial" charset="0"/>
              </a:rPr>
              <a:t>Homomorphically</a:t>
            </a:r>
            <a:r>
              <a:rPr lang="en-US" sz="2800" dirty="0" smtClean="0">
                <a:cs typeface="Arial" charset="0"/>
              </a:rPr>
              <a:t> evaluate the decryption </a:t>
            </a:r>
            <a:r>
              <a:rPr lang="en-US" sz="2800" dirty="0" err="1" smtClean="0">
                <a:cs typeface="Arial" charset="0"/>
              </a:rPr>
              <a:t>ckt</a:t>
            </a:r>
            <a:r>
              <a:rPr lang="en-US" sz="2800" dirty="0" smtClean="0">
                <a:cs typeface="Arial" charset="0"/>
              </a:rPr>
              <a:t>!!!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Now, to reduce noise … 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</a:t>
            </a:r>
            <a:r>
              <a:rPr lang="en-US" sz="2800" dirty="0" err="1" smtClean="0">
                <a:cs typeface="Arial" charset="0"/>
              </a:rPr>
              <a:t>Homomorphically</a:t>
            </a:r>
            <a:r>
              <a:rPr lang="en-US" sz="2800" dirty="0" smtClean="0">
                <a:cs typeface="Arial" charset="0"/>
              </a:rPr>
              <a:t> evaluate the decryption </a:t>
            </a:r>
            <a:r>
              <a:rPr lang="en-US" sz="2800" dirty="0" err="1" smtClean="0">
                <a:cs typeface="Arial" charset="0"/>
              </a:rPr>
              <a:t>ckt</a:t>
            </a:r>
            <a:r>
              <a:rPr lang="en-US" sz="2800" dirty="0" smtClean="0">
                <a:cs typeface="Arial" charset="0"/>
              </a:rPr>
              <a:t>!!!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Now, to reduce noise … </a:t>
            </a:r>
            <a:endParaRPr lang="en-US" sz="2800" dirty="0"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5720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E-commerce ensued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and more people were happy.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</a:t>
            </a:r>
            <a:r>
              <a:rPr lang="en-US" sz="2800" dirty="0" err="1" smtClean="0">
                <a:cs typeface="Arial" charset="0"/>
              </a:rPr>
              <a:t>Homomorphically</a:t>
            </a:r>
            <a:r>
              <a:rPr lang="en-US" sz="2800" dirty="0" smtClean="0">
                <a:cs typeface="Arial" charset="0"/>
              </a:rPr>
              <a:t> evaluate the decryption </a:t>
            </a:r>
            <a:r>
              <a:rPr lang="en-US" sz="2800" dirty="0" err="1" smtClean="0">
                <a:cs typeface="Arial" charset="0"/>
              </a:rPr>
              <a:t>ckt</a:t>
            </a:r>
            <a:r>
              <a:rPr lang="en-US" sz="2800" dirty="0" smtClean="0">
                <a:cs typeface="Arial" charset="0"/>
              </a:rPr>
              <a:t>!!!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Now, to reduce noise … </a:t>
            </a:r>
            <a:endParaRPr lang="en-US" sz="2800" dirty="0"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172774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the input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and output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have </a:t>
            </a:r>
          </a:p>
          <a:p>
            <a:r>
              <a:rPr lang="en-US" sz="2800" dirty="0" smtClean="0">
                <a:cs typeface="Arial" charset="0"/>
              </a:rPr>
              <a:t>different noise levels …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717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Regardless of the noise in the input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(b)…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the noise level in the output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Regardless of the noise in the input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(b)…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the noise level in the output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>
            <p:custDataLst>
              <p:tags r:id="rId25"/>
            </p:custDataLst>
          </p:nvPr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Regardless of the noise in the input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(b)…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the noise level in the output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>
            <p:custDataLst>
              <p:tags r:id="rId25"/>
            </p:custDataLst>
          </p:nvPr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>
            <p:custDataLst>
              <p:tags r:id="rId26"/>
            </p:custDataLst>
          </p:nvPr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7"/>
            </p:custDataLst>
          </p:nvPr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8"/>
            </p:custDataLst>
          </p:nvPr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I cannot release the secret key </a:t>
            </a:r>
            <a:r>
              <a:rPr lang="en-US" sz="2000" dirty="0" smtClean="0"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>
            <p:custDataLst>
              <p:tags r:id="rId7"/>
            </p:custDataLst>
          </p:nvPr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>
            <p:custDataLst>
              <p:tags r:id="rId18"/>
            </p:custDataLst>
          </p:nvPr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9"/>
            </p:custDataLst>
          </p:nvPr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Regardless of the noise in the input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(b)…</a:t>
            </a:r>
            <a:endParaRPr lang="en-US" sz="2800" dirty="0"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Ctxt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dirty="0" smtClean="0"/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cs typeface="Arial" charset="0"/>
              </a:rPr>
              <a:t>the noise level in the output </a:t>
            </a:r>
            <a:r>
              <a:rPr lang="en-US" sz="2800" dirty="0" err="1" smtClean="0">
                <a:cs typeface="Arial" charset="0"/>
              </a:rPr>
              <a:t>Enc</a:t>
            </a:r>
            <a:r>
              <a:rPr lang="en-US" sz="2800" dirty="0" smtClean="0"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25"/>
            </p:custDataLst>
          </p:nvPr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6"/>
            </p:custDataLst>
          </p:nvPr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7"/>
            </p:custDataLst>
          </p:nvPr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28"/>
            </p:custDataLst>
          </p:nvPr>
        </p:nvSpPr>
        <p:spPr>
          <a:xfrm>
            <a:off x="381000" y="4800600"/>
            <a:ext cx="685800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68580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err="1" smtClean="0">
                <a:cs typeface="Arial" charset="0"/>
              </a:rPr>
              <a:t>Bottomline</a:t>
            </a:r>
            <a:r>
              <a:rPr lang="en-US" sz="3200" b="1" i="1" dirty="0" smtClean="0">
                <a:cs typeface="Arial" charset="0"/>
              </a:rPr>
              <a:t>: </a:t>
            </a:r>
            <a:r>
              <a:rPr lang="en-US" sz="3200" i="1" dirty="0" smtClean="0">
                <a:cs typeface="Arial" charset="0"/>
              </a:rPr>
              <a:t>whenever noise level increases </a:t>
            </a:r>
          </a:p>
          <a:p>
            <a:r>
              <a:rPr lang="en-US" sz="3200" i="1" dirty="0" smtClean="0">
                <a:cs typeface="Arial" charset="0"/>
              </a:rPr>
              <a:t>beyond a limit 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>
            <p:custDataLst>
              <p:tags r:id="rId2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cxnSp>
        <p:nvCxnSpPr>
          <p:cNvPr id="39" name="Straight Connector 38"/>
          <p:cNvCxnSpPr/>
          <p:nvPr>
            <p:custDataLst>
              <p:tags r:id="rId5"/>
            </p:custDataLst>
          </p:nvPr>
        </p:nvCxnSpPr>
        <p:spPr>
          <a:xfrm>
            <a:off x="4991100" y="50798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>
            <p:custDataLst>
              <p:tags r:id="rId7"/>
            </p:custDataLst>
          </p:nvPr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8"/>
            </p:custDataLst>
          </p:nvPr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9"/>
            </p:custDataLst>
          </p:nvPr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8200" y="160020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use bootstrapping to reset it to a fixed level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sp>
        <p:nvSpPr>
          <p:cNvPr id="41" name="Rectangle 40"/>
          <p:cNvSpPr/>
          <p:nvPr>
            <p:custDataLst>
              <p:tags r:id="rId4"/>
            </p:custDataLst>
          </p:nvPr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7"/>
            </p:custDataLst>
          </p:nvPr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7620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Bootstrapping requires </a:t>
            </a:r>
            <a:r>
              <a:rPr lang="en-US" sz="3200" i="1" dirty="0" err="1" smtClean="0">
                <a:cs typeface="Arial" charset="0"/>
              </a:rPr>
              <a:t>homomorphically</a:t>
            </a:r>
            <a:r>
              <a:rPr lang="en-US" sz="3200" i="1" dirty="0" smtClean="0">
                <a:cs typeface="Arial" charset="0"/>
              </a:rPr>
              <a:t> </a:t>
            </a:r>
          </a:p>
          <a:p>
            <a:r>
              <a:rPr lang="en-US" sz="3200" i="1" dirty="0" smtClean="0">
                <a:cs typeface="Arial" charset="0"/>
              </a:rPr>
              <a:t>evaluating the decryption circuit …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>
            <p:custDataLst>
              <p:tags r:id="rId1"/>
            </p:custDataLst>
          </p:nvPr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/>
              <a:t>noise=p/2</a:t>
            </a:r>
          </a:p>
        </p:txBody>
      </p:sp>
      <p:cxnSp>
        <p:nvCxnSpPr>
          <p:cNvPr id="39" name="Straight Connector 38"/>
          <p:cNvCxnSpPr/>
          <p:nvPr>
            <p:custDataLst>
              <p:tags r:id="rId4"/>
            </p:custDataLst>
          </p:nvPr>
        </p:nvCxnSpPr>
        <p:spPr>
          <a:xfrm>
            <a:off x="4991100" y="50798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5"/>
            </p:custDataLst>
          </p:nvPr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>
            <p:custDataLst>
              <p:tags r:id="rId6"/>
            </p:custDataLst>
          </p:nvPr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7"/>
            </p:custDataLst>
          </p:nvPr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8"/>
            </p:custDataLst>
          </p:nvPr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7620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Bootstrapping requires </a:t>
            </a:r>
            <a:r>
              <a:rPr lang="en-US" sz="3200" i="1" dirty="0" err="1" smtClean="0">
                <a:cs typeface="Arial" charset="0"/>
              </a:rPr>
              <a:t>homomorphically</a:t>
            </a:r>
            <a:r>
              <a:rPr lang="en-US" sz="3200" i="1" dirty="0" smtClean="0">
                <a:cs typeface="Arial" charset="0"/>
              </a:rPr>
              <a:t> </a:t>
            </a:r>
          </a:p>
          <a:p>
            <a:r>
              <a:rPr lang="en-US" sz="3200" i="1" dirty="0" smtClean="0">
                <a:cs typeface="Arial" charset="0"/>
              </a:rPr>
              <a:t>evaluating the decryption circuit …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5052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Thus,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35052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theorem”:</a:t>
            </a:r>
          </a:p>
        </p:txBody>
      </p:sp>
      <p:sp>
        <p:nvSpPr>
          <p:cNvPr id="40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4191000"/>
            <a:ext cx="754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If an </a:t>
            </a:r>
            <a:r>
              <a:rPr lang="en-US" sz="3200" i="1" dirty="0" err="1" smtClean="0">
                <a:cs typeface="Arial" charset="0"/>
              </a:rPr>
              <a:t>enc</a:t>
            </a:r>
            <a:r>
              <a:rPr lang="en-US" sz="3200" i="1" dirty="0" smtClean="0">
                <a:cs typeface="Arial" charset="0"/>
              </a:rPr>
              <a:t> scheme can evaluate its own decryption circuit, then it can evaluate everything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>
            <p:custDataLst>
              <p:tags r:id="rId13"/>
            </p:custDataLst>
          </p:nvPr>
        </p:nvSpPr>
        <p:spPr>
          <a:xfrm>
            <a:off x="1905000" y="3505200"/>
            <a:ext cx="7162800" cy="2438400"/>
          </a:xfrm>
          <a:prstGeom prst="rect">
            <a:avLst/>
          </a:prstGeom>
          <a:solidFill>
            <a:schemeClr val="tx2">
              <a:lumMod val="20000"/>
              <a:lumOff val="80000"/>
              <a:alpha val="1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first and most used asymmetric cipher was RSA.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first and most used asymmetric cipher was RSA.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</a:rPr>
                        <m:t> (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/>
                            </a:rPr>
                            <m:t>mod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4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Some people noticed the algebraic structure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b="0" i="1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45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Ergo …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3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Ergo …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3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Ergo …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8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beginning, there was </a:t>
            </a:r>
            <a:r>
              <a:rPr lang="en-US" i="1" dirty="0" smtClean="0">
                <a:solidFill>
                  <a:srgbClr val="00B050"/>
                </a:solidFill>
              </a:rPr>
              <a:t>symmetric</a:t>
            </a:r>
            <a:r>
              <a:rPr lang="en-US" dirty="0" smtClean="0"/>
              <a:t> encryption.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Ergo …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Some people noticed the algebraic structure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Ergo …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3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looked for interesting applications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looked for interesting applications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and they failed.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mused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mused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 if only RSA worked additively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mused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 if only RSA worked additively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we could compute sums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mused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 if only RSA worked additively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we could compute sums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averages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mused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 if only RSA worked additively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we could compute sums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averages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tally elections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one of those musing.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had the key you could encrypt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one of those musing.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additive encryption homomorphism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 was one of those musing.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 additive encryption homomorphism …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5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6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9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6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/>
                  <a:t>The product of encryptions of two messages is </a:t>
                </a:r>
                <a:r>
                  <a:rPr lang="en-US" i="1" dirty="0"/>
                  <a:t>an</a:t>
                </a:r>
                <a:r>
                  <a:rPr lang="en-US" dirty="0"/>
                  <a:t> encryption of the sum of the two messages.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used this to build verifiable election systems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used this to build verifiable election systems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I was </a:t>
            </a:r>
            <a:r>
              <a:rPr lang="en-US" i="1" dirty="0" smtClean="0"/>
              <a:t>really</a:t>
            </a:r>
            <a:r>
              <a:rPr lang="en-US" dirty="0" smtClean="0"/>
              <a:t> happy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If you had the key you could encrypt 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sz="3600" dirty="0" smtClean="0"/>
              <a:t>Message:  </a:t>
            </a:r>
          </a:p>
          <a:p>
            <a:pPr marL="0" indent="0">
              <a:buNone/>
            </a:pPr>
            <a:r>
              <a:rPr lang="en-US" sz="3600" dirty="0" smtClean="0"/>
              <a:t>	   Key: </a:t>
            </a:r>
            <a:r>
              <a:rPr lang="en-US" sz="3600" dirty="0" smtClean="0">
                <a:solidFill>
                  <a:srgbClr val="00B050"/>
                </a:solidFill>
              </a:rPr>
              <a:t>+3</a:t>
            </a:r>
          </a:p>
          <a:p>
            <a:pPr marL="0" indent="0">
              <a:buNone/>
            </a:pPr>
            <a:r>
              <a:rPr lang="en-US" sz="3600" dirty="0" smtClean="0"/>
              <a:t>	   </a:t>
            </a:r>
            <a:r>
              <a:rPr lang="en-US" sz="3600" dirty="0" err="1" smtClean="0"/>
              <a:t>Ciphertext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962400" y="2632993"/>
            <a:ext cx="4067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used this to build verifiable election systems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I was </a:t>
            </a:r>
            <a:r>
              <a:rPr lang="en-US" i="1" dirty="0" smtClean="0"/>
              <a:t>really</a:t>
            </a:r>
            <a:r>
              <a:rPr lang="en-US" dirty="0" smtClean="0"/>
              <a:t> happy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a</a:t>
            </a:r>
            <a:r>
              <a:rPr lang="en-US" dirty="0" smtClean="0"/>
              <a:t>nd few others cared.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people really wanted was the ability to do arbitrary computing on encrypted data…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people really wanted was the ability to do arbitrary computing on encrypted data…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… and this required the ability to compute   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both</a:t>
            </a:r>
            <a:r>
              <a:rPr lang="en-US" dirty="0" smtClean="0"/>
              <a:t> sums </a:t>
            </a:r>
            <a:r>
              <a:rPr lang="en-US" i="1" dirty="0" smtClean="0"/>
              <a:t>and</a:t>
            </a:r>
            <a:r>
              <a:rPr lang="en-US" dirty="0" smtClean="0"/>
              <a:t> products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people really wanted was the ability to do arbitrary computing on encrypted data…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… and this required the ability to compute   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both</a:t>
            </a:r>
            <a:r>
              <a:rPr lang="en-US" dirty="0" smtClean="0"/>
              <a:t> sums </a:t>
            </a:r>
            <a:r>
              <a:rPr lang="en-US" i="1" dirty="0" smtClean="0"/>
              <a:t>and</a:t>
            </a:r>
            <a:r>
              <a:rPr lang="en-US" dirty="0" smtClean="0"/>
              <a:t> products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on the same data set!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tried to do this for years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tried to do this for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tried to do this for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tried to do this for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with no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2550"/>
            <a:ext cx="2842472" cy="415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10045"/>
            <a:ext cx="2809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12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had the key you could decrypt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  <p:grpSp>
        <p:nvGrpSpPr>
          <p:cNvPr id="15" name="Group 14"/>
          <p:cNvGrpSpPr/>
          <p:nvPr>
            <p:custDataLst>
              <p:tags r:id="rId2"/>
            </p:custDataLst>
          </p:nvPr>
        </p:nvGrpSpPr>
        <p:grpSpPr>
          <a:xfrm>
            <a:off x="1219200" y="4495800"/>
            <a:ext cx="2362200" cy="1981200"/>
            <a:chOff x="457200" y="1981200"/>
            <a:chExt cx="2362200" cy="1981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19200" y="3962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XOR </a:t>
            </a:r>
            <a:r>
              <a:rPr lang="en-US" sz="2400" b="1" dirty="0" smtClean="0">
                <a:solidFill>
                  <a:srgbClr val="FF0000"/>
                </a:solidFill>
              </a:rPr>
              <a:t>(add mod 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71600" y="46482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XOR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71600" y="51054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XOR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71600" y="55626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XOR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71600" y="601980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XOR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048000" y="464820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048000" y="51054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048000" y="55626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048000" y="60198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dirty="0"/>
          </a:p>
        </p:txBody>
      </p:sp>
      <p:grpSp>
        <p:nvGrpSpPr>
          <p:cNvPr id="25" name="Group 24"/>
          <p:cNvGrpSpPr/>
          <p:nvPr>
            <p:custDataLst>
              <p:tags r:id="rId12"/>
            </p:custDataLst>
          </p:nvPr>
        </p:nvGrpSpPr>
        <p:grpSpPr>
          <a:xfrm>
            <a:off x="5334000" y="4495800"/>
            <a:ext cx="2362200" cy="1981200"/>
            <a:chOff x="457200" y="1981200"/>
            <a:chExt cx="2362200" cy="1981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334000" y="39624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mult</a:t>
            </a:r>
            <a:r>
              <a:rPr lang="en-US" sz="2400" b="1" dirty="0" smtClean="0">
                <a:solidFill>
                  <a:srgbClr val="0000FF"/>
                </a:solidFill>
              </a:rPr>
              <a:t> mod 2)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486400" y="46482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AND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486400" y="51054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AND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486400" y="55626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AND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486400" y="601980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AND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162800" y="464820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7162800" y="51054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7162800" y="55626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7162800" y="60198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67" y="3330350"/>
            <a:ext cx="827733" cy="5558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87" y="3355234"/>
            <a:ext cx="835857" cy="4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  <p:grpSp>
        <p:nvGrpSpPr>
          <p:cNvPr id="15" name="Group 14"/>
          <p:cNvGrpSpPr/>
          <p:nvPr>
            <p:custDataLst>
              <p:tags r:id="rId2"/>
            </p:custDataLst>
          </p:nvPr>
        </p:nvGrpSpPr>
        <p:grpSpPr>
          <a:xfrm>
            <a:off x="1219200" y="4495800"/>
            <a:ext cx="2362200" cy="1981200"/>
            <a:chOff x="457200" y="1981200"/>
            <a:chExt cx="2362200" cy="1981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19200" y="3962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XOR </a:t>
            </a:r>
            <a:r>
              <a:rPr lang="en-US" sz="2400" b="1" dirty="0" smtClean="0">
                <a:solidFill>
                  <a:srgbClr val="FF0000"/>
                </a:solidFill>
              </a:rPr>
              <a:t>(add mod 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71600" y="46482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XOR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71600" y="51054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XOR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71600" y="55626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XOR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71600" y="601980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XOR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048000" y="464820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048000" y="51054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048000" y="55626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048000" y="60198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dirty="0"/>
          </a:p>
        </p:txBody>
      </p:sp>
      <p:grpSp>
        <p:nvGrpSpPr>
          <p:cNvPr id="25" name="Group 24"/>
          <p:cNvGrpSpPr/>
          <p:nvPr>
            <p:custDataLst>
              <p:tags r:id="rId12"/>
            </p:custDataLst>
          </p:nvPr>
        </p:nvGrpSpPr>
        <p:grpSpPr>
          <a:xfrm>
            <a:off x="5334000" y="4495800"/>
            <a:ext cx="2362200" cy="1981200"/>
            <a:chOff x="457200" y="1981200"/>
            <a:chExt cx="2362200" cy="1981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334000" y="39624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mult</a:t>
            </a:r>
            <a:r>
              <a:rPr lang="en-US" sz="2400" b="1" dirty="0" smtClean="0">
                <a:solidFill>
                  <a:srgbClr val="0000FF"/>
                </a:solidFill>
              </a:rPr>
              <a:t> mod 2)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486400" y="46482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AND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486400" y="51054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AND 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5486400" y="556260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 AND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486400" y="601980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1</a:t>
            </a:r>
            <a:r>
              <a:rPr lang="en-US" sz="2400" dirty="0" smtClean="0"/>
              <a:t> AND 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162800" y="464820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7162800" y="51054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7162800" y="55626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0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7162800" y="601980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-3048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because </a:t>
            </a:r>
            <a:r>
              <a:rPr lang="en-US" sz="4000" dirty="0" smtClean="0"/>
              <a:t>{</a:t>
            </a:r>
            <a:r>
              <a:rPr lang="en-US" dirty="0" smtClean="0"/>
              <a:t>XOR,AND</a:t>
            </a:r>
            <a:r>
              <a:rPr lang="en-US" sz="4000" dirty="0" smtClean="0"/>
              <a:t>} </a:t>
            </a:r>
            <a:r>
              <a:rPr lang="en-US" dirty="0" smtClean="0"/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>
          <a:xfrm>
            <a:off x="381000" y="22860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any </a:t>
            </a:r>
            <a:r>
              <a:rPr lang="en-US" sz="2400" dirty="0"/>
              <a:t>function can be written as </a:t>
            </a:r>
            <a:r>
              <a:rPr lang="en-US" sz="2400" dirty="0" smtClean="0"/>
              <a:t>a combination </a:t>
            </a:r>
            <a:r>
              <a:rPr lang="en-US" sz="2400" dirty="0"/>
              <a:t>of XOR and </a:t>
            </a:r>
            <a:r>
              <a:rPr lang="en-US" sz="2400" dirty="0" err="1" smtClean="0"/>
              <a:t>AND</a:t>
            </a:r>
            <a:r>
              <a:rPr lang="en-US" sz="2400" dirty="0" smtClean="0"/>
              <a:t> gates)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67" y="3330350"/>
            <a:ext cx="827733" cy="5558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87" y="3355234"/>
            <a:ext cx="835857" cy="4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3048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because </a:t>
            </a:r>
            <a:r>
              <a:rPr lang="en-US" sz="4000" dirty="0" smtClean="0"/>
              <a:t>{</a:t>
            </a:r>
            <a:r>
              <a:rPr lang="en-US" dirty="0" smtClean="0"/>
              <a:t>XOR,AND</a:t>
            </a:r>
            <a:r>
              <a:rPr lang="en-US" sz="4000" dirty="0" smtClean="0"/>
              <a:t>} </a:t>
            </a:r>
            <a:r>
              <a:rPr lang="en-US" dirty="0" smtClean="0"/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3" name="Rectangle 42"/>
          <p:cNvSpPr/>
          <p:nvPr>
            <p:custDataLst>
              <p:tags r:id="rId3"/>
            </p:custDataLst>
          </p:nvPr>
        </p:nvSpPr>
        <p:spPr>
          <a:xfrm>
            <a:off x="381000" y="22860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any </a:t>
            </a:r>
            <a:r>
              <a:rPr lang="en-US" sz="2400" dirty="0"/>
              <a:t>function can be written as </a:t>
            </a:r>
            <a:r>
              <a:rPr lang="en-US" sz="2400" dirty="0" smtClean="0"/>
              <a:t>a combination </a:t>
            </a:r>
            <a:r>
              <a:rPr lang="en-US" sz="2400" dirty="0"/>
              <a:t>of XOR and </a:t>
            </a:r>
            <a:r>
              <a:rPr lang="en-US" sz="2400" dirty="0" err="1" smtClean="0"/>
              <a:t>AND</a:t>
            </a:r>
            <a:r>
              <a:rPr lang="en-US" sz="2400" dirty="0" smtClean="0"/>
              <a:t> gates)</a:t>
            </a:r>
            <a:endParaRPr lang="en-US" sz="2400" dirty="0"/>
          </a:p>
        </p:txBody>
      </p:sp>
      <p:sp>
        <p:nvSpPr>
          <p:cNvPr id="41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3200400"/>
            <a:ext cx="4229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Example: Searching a database 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990600" y="4267200"/>
            <a:ext cx="6096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990600" y="4724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7"/>
            </p:custDataLst>
          </p:nvPr>
        </p:nvCxnSpPr>
        <p:spPr>
          <a:xfrm>
            <a:off x="990600" y="5257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8"/>
            </p:custDataLst>
          </p:nvPr>
        </p:nvCxnSpPr>
        <p:spPr>
          <a:xfrm>
            <a:off x="990600" y="5791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9"/>
            </p:custDataLst>
          </p:nvPr>
        </p:nvCxnSpPr>
        <p:spPr>
          <a:xfrm>
            <a:off x="990600" y="6324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10"/>
            </p:custDataLst>
          </p:nvPr>
        </p:nvSpPr>
        <p:spPr>
          <a:xfrm>
            <a:off x="1066800" y="42627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3" name="Rectangle 52"/>
          <p:cNvSpPr/>
          <p:nvPr>
            <p:custDataLst>
              <p:tags r:id="rId11"/>
            </p:custDataLst>
          </p:nvPr>
        </p:nvSpPr>
        <p:spPr>
          <a:xfrm>
            <a:off x="1066800" y="47961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Rectangle 53"/>
          <p:cNvSpPr/>
          <p:nvPr>
            <p:custDataLst>
              <p:tags r:id="rId12"/>
            </p:custDataLst>
          </p:nvPr>
        </p:nvSpPr>
        <p:spPr>
          <a:xfrm>
            <a:off x="1066800" y="53295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5" name="Rectangle 54"/>
          <p:cNvSpPr/>
          <p:nvPr>
            <p:custDataLst>
              <p:tags r:id="rId13"/>
            </p:custDataLst>
          </p:nvPr>
        </p:nvSpPr>
        <p:spPr>
          <a:xfrm>
            <a:off x="1066800" y="58629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56" name="Rectangle 55"/>
          <p:cNvSpPr/>
          <p:nvPr>
            <p:custDataLst>
              <p:tags r:id="rId14"/>
            </p:custDataLst>
          </p:nvPr>
        </p:nvSpPr>
        <p:spPr>
          <a:xfrm>
            <a:off x="914400" y="3805535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DB</a:t>
            </a:r>
            <a:endParaRPr lang="en-US" sz="2400" dirty="0"/>
          </a:p>
        </p:txBody>
      </p:sp>
      <p:cxnSp>
        <p:nvCxnSpPr>
          <p:cNvPr id="115" name="Straight Arrow Connector 114"/>
          <p:cNvCxnSpPr/>
          <p:nvPr>
            <p:custDataLst>
              <p:tags r:id="rId15"/>
            </p:custDataLst>
          </p:nvPr>
        </p:nvCxnSpPr>
        <p:spPr>
          <a:xfrm flipH="1">
            <a:off x="2057400" y="4724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>
            <p:custDataLst>
              <p:tags r:id="rId16"/>
            </p:custDataLst>
          </p:nvPr>
        </p:nvSpPr>
        <p:spPr>
          <a:xfrm>
            <a:off x="2133600" y="3810000"/>
            <a:ext cx="9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index</a:t>
            </a:r>
          </a:p>
          <a:p>
            <a:r>
              <a:rPr lang="en-US" sz="2400" i="1" dirty="0" smtClean="0">
                <a:solidFill>
                  <a:srgbClr val="00B050"/>
                </a:solidFill>
              </a:rPr>
              <a:t>I = i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>
                <a:solidFill>
                  <a:srgbClr val="00B050"/>
                </a:solidFill>
              </a:rPr>
              <a:t>0</a:t>
            </a:r>
            <a:endParaRPr lang="en-US" sz="2400" i="1" dirty="0" smtClean="0">
              <a:solidFill>
                <a:srgbClr val="00B050"/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17"/>
            </p:custDataLst>
          </p:nvPr>
        </p:nvCxnSpPr>
        <p:spPr>
          <a:xfrm flipH="1">
            <a:off x="2057400" y="59436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>
            <p:custDataLst>
              <p:tags r:id="rId18"/>
            </p:custDataLst>
          </p:nvPr>
        </p:nvSpPr>
        <p:spPr>
          <a:xfrm>
            <a:off x="1905000" y="54057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answer= </a:t>
            </a:r>
            <a:r>
              <a:rPr lang="en-US" sz="2400" i="1" dirty="0" smtClean="0">
                <a:solidFill>
                  <a:srgbClr val="00B050"/>
                </a:solidFill>
              </a:rPr>
              <a:t>DB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5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3048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because </a:t>
            </a:r>
            <a:r>
              <a:rPr lang="en-US" sz="4000" dirty="0" smtClean="0"/>
              <a:t>{</a:t>
            </a:r>
            <a:r>
              <a:rPr lang="en-US" dirty="0" smtClean="0"/>
              <a:t>XOR,AND</a:t>
            </a:r>
            <a:r>
              <a:rPr lang="en-US" sz="4000" dirty="0" smtClean="0"/>
              <a:t>} </a:t>
            </a:r>
            <a:r>
              <a:rPr lang="en-US" dirty="0" smtClean="0"/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3" name="Rectangle 42"/>
          <p:cNvSpPr/>
          <p:nvPr>
            <p:custDataLst>
              <p:tags r:id="rId3"/>
            </p:custDataLst>
          </p:nvPr>
        </p:nvSpPr>
        <p:spPr>
          <a:xfrm>
            <a:off x="381000" y="22860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any </a:t>
            </a:r>
            <a:r>
              <a:rPr lang="en-US" sz="2400" dirty="0"/>
              <a:t>function can be written as </a:t>
            </a:r>
            <a:r>
              <a:rPr lang="en-US" sz="2400" dirty="0" smtClean="0"/>
              <a:t>a combination </a:t>
            </a:r>
            <a:r>
              <a:rPr lang="en-US" sz="2400" dirty="0"/>
              <a:t>of XOR and </a:t>
            </a:r>
            <a:r>
              <a:rPr lang="en-US" sz="2400" dirty="0" err="1" smtClean="0"/>
              <a:t>AND</a:t>
            </a:r>
            <a:r>
              <a:rPr lang="en-US" sz="2400" dirty="0" smtClean="0"/>
              <a:t> gates)</a:t>
            </a:r>
            <a:endParaRPr lang="en-US" sz="2400" dirty="0"/>
          </a:p>
        </p:txBody>
      </p:sp>
      <p:sp>
        <p:nvSpPr>
          <p:cNvPr id="41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3200400"/>
            <a:ext cx="4229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Example: Searching a database 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990600" y="4267200"/>
            <a:ext cx="6096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990600" y="4724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7"/>
            </p:custDataLst>
          </p:nvPr>
        </p:nvCxnSpPr>
        <p:spPr>
          <a:xfrm>
            <a:off x="990600" y="5257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8"/>
            </p:custDataLst>
          </p:nvPr>
        </p:nvCxnSpPr>
        <p:spPr>
          <a:xfrm>
            <a:off x="990600" y="5791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9"/>
            </p:custDataLst>
          </p:nvPr>
        </p:nvCxnSpPr>
        <p:spPr>
          <a:xfrm>
            <a:off x="990600" y="6324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10"/>
            </p:custDataLst>
          </p:nvPr>
        </p:nvSpPr>
        <p:spPr>
          <a:xfrm>
            <a:off x="1066800" y="42627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3" name="Rectangle 52"/>
          <p:cNvSpPr/>
          <p:nvPr>
            <p:custDataLst>
              <p:tags r:id="rId11"/>
            </p:custDataLst>
          </p:nvPr>
        </p:nvSpPr>
        <p:spPr>
          <a:xfrm>
            <a:off x="1066800" y="47961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Rectangle 53"/>
          <p:cNvSpPr/>
          <p:nvPr>
            <p:custDataLst>
              <p:tags r:id="rId12"/>
            </p:custDataLst>
          </p:nvPr>
        </p:nvSpPr>
        <p:spPr>
          <a:xfrm>
            <a:off x="1066800" y="53295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5" name="Rectangle 54"/>
          <p:cNvSpPr/>
          <p:nvPr>
            <p:custDataLst>
              <p:tags r:id="rId13"/>
            </p:custDataLst>
          </p:nvPr>
        </p:nvSpPr>
        <p:spPr>
          <a:xfrm>
            <a:off x="1066800" y="58629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56" name="Rectangle 55"/>
          <p:cNvSpPr/>
          <p:nvPr>
            <p:custDataLst>
              <p:tags r:id="rId14"/>
            </p:custDataLst>
          </p:nvPr>
        </p:nvSpPr>
        <p:spPr>
          <a:xfrm>
            <a:off x="914400" y="3805535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DB</a:t>
            </a:r>
            <a:endParaRPr lang="en-US" sz="2400" dirty="0"/>
          </a:p>
        </p:txBody>
      </p:sp>
      <p:cxnSp>
        <p:nvCxnSpPr>
          <p:cNvPr id="115" name="Straight Arrow Connector 114"/>
          <p:cNvCxnSpPr/>
          <p:nvPr>
            <p:custDataLst>
              <p:tags r:id="rId15"/>
            </p:custDataLst>
          </p:nvPr>
        </p:nvCxnSpPr>
        <p:spPr>
          <a:xfrm flipH="1">
            <a:off x="2057400" y="4724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>
            <p:custDataLst>
              <p:tags r:id="rId16"/>
            </p:custDataLst>
          </p:nvPr>
        </p:nvSpPr>
        <p:spPr>
          <a:xfrm>
            <a:off x="2133600" y="3810000"/>
            <a:ext cx="9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index</a:t>
            </a:r>
          </a:p>
          <a:p>
            <a:r>
              <a:rPr lang="en-US" sz="2400" i="1" dirty="0" smtClean="0">
                <a:solidFill>
                  <a:srgbClr val="00B050"/>
                </a:solidFill>
              </a:rPr>
              <a:t>I = i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>
                <a:solidFill>
                  <a:srgbClr val="00B050"/>
                </a:solidFill>
              </a:rPr>
              <a:t>0</a:t>
            </a:r>
            <a:endParaRPr lang="en-US" sz="2400" i="1" dirty="0" smtClean="0">
              <a:solidFill>
                <a:srgbClr val="00B050"/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17"/>
            </p:custDataLst>
          </p:nvPr>
        </p:nvCxnSpPr>
        <p:spPr>
          <a:xfrm flipH="1">
            <a:off x="2057400" y="59436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>
            <p:custDataLst>
              <p:tags r:id="rId18"/>
            </p:custDataLst>
          </p:nvPr>
        </p:nvSpPr>
        <p:spPr>
          <a:xfrm>
            <a:off x="1905000" y="54057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answer= </a:t>
            </a:r>
            <a:r>
              <a:rPr lang="en-US" sz="2400" i="1" dirty="0" smtClean="0">
                <a:solidFill>
                  <a:srgbClr val="00B050"/>
                </a:solidFill>
              </a:rPr>
              <a:t>DB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149" name="Group 148"/>
          <p:cNvGrpSpPr/>
          <p:nvPr>
            <p:custDataLst>
              <p:tags r:id="rId19"/>
            </p:custDataLst>
          </p:nvPr>
        </p:nvGrpSpPr>
        <p:grpSpPr>
          <a:xfrm>
            <a:off x="4343400" y="3048000"/>
            <a:ext cx="4953000" cy="3756628"/>
            <a:chOff x="4191000" y="3048000"/>
            <a:chExt cx="4953000" cy="375662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93936" y="5076974"/>
              <a:ext cx="612037" cy="36409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22336" y="5076974"/>
              <a:ext cx="612037" cy="36409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88936" y="5076974"/>
              <a:ext cx="612037" cy="36409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137" y="3874340"/>
              <a:ext cx="591867" cy="3974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38700" y="3272135"/>
              <a:ext cx="8455" cy="1530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800600" y="3655367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34000" y="3657600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486400" y="3657600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68137" y="3876573"/>
              <a:ext cx="591867" cy="397458"/>
            </a:xfrm>
            <a:prstGeom prst="rect">
              <a:avLst/>
            </a:prstGeom>
          </p:spPr>
        </p:pic>
        <p:cxnSp>
          <p:nvCxnSpPr>
            <p:cNvPr id="65" name="Straight Connector 64"/>
            <p:cNvCxnSpPr/>
            <p:nvPr/>
          </p:nvCxnSpPr>
          <p:spPr>
            <a:xfrm>
              <a:off x="6362700" y="3505200"/>
              <a:ext cx="0" cy="15217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324600" y="36576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858000" y="3659833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010400" y="3659833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22136" y="5076974"/>
              <a:ext cx="612037" cy="364090"/>
            </a:xfrm>
            <a:prstGeom prst="rect">
              <a:avLst/>
            </a:prstGeom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5410200" y="42672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34200" y="42672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847155" y="4796135"/>
              <a:ext cx="334445" cy="2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304355" y="4802832"/>
              <a:ext cx="1058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410200" y="4493567"/>
              <a:ext cx="1333500" cy="2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172200" y="4495801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705600" y="4495800"/>
              <a:ext cx="0" cy="610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934200" y="4495800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934200" y="4495800"/>
              <a:ext cx="1333500" cy="2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838700" y="4650434"/>
              <a:ext cx="3238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077200" y="4646982"/>
              <a:ext cx="0" cy="379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8229600" y="4495801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181600" y="48006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34000" y="48006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4876800" y="3048000"/>
              <a:ext cx="38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/>
                <a:t>i</a:t>
              </a:r>
              <a:r>
                <a:rPr lang="en-US" sz="2400" i="1" baseline="-25000" dirty="0" smtClean="0"/>
                <a:t>0</a:t>
              </a:r>
              <a:endParaRPr lang="en-US" sz="2400" i="1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248400" y="3048000"/>
              <a:ext cx="38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/>
                <a:t>i</a:t>
              </a:r>
              <a:r>
                <a:rPr lang="en-US" sz="2400" i="1" baseline="-25000" dirty="0"/>
                <a:t>1</a:t>
              </a:r>
              <a:endParaRPr lang="en-US" sz="2400" i="1" dirty="0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45936" y="5610374"/>
              <a:ext cx="612037" cy="364090"/>
            </a:xfrm>
            <a:prstGeom prst="rect">
              <a:avLst/>
            </a:prstGeom>
          </p:spPr>
        </p:pic>
        <p:cxnSp>
          <p:nvCxnSpPr>
            <p:cNvPr id="123" name="Straight Connector 122"/>
            <p:cNvCxnSpPr/>
            <p:nvPr/>
          </p:nvCxnSpPr>
          <p:spPr>
            <a:xfrm>
              <a:off x="46482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4191000" y="5329535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DB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736" y="5610374"/>
              <a:ext cx="612037" cy="364090"/>
            </a:xfrm>
            <a:prstGeom prst="rect">
              <a:avLst/>
            </a:prstGeom>
          </p:spPr>
        </p:pic>
        <p:cxnSp>
          <p:nvCxnSpPr>
            <p:cNvPr id="127" name="Straight Connector 126"/>
            <p:cNvCxnSpPr/>
            <p:nvPr/>
          </p:nvCxnSpPr>
          <p:spPr>
            <a:xfrm>
              <a:off x="57531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5562600" y="5498068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DB</a:t>
              </a:r>
              <a:r>
                <a:rPr lang="en-US" i="1" baseline="-25000" dirty="0" smtClean="0"/>
                <a:t>2</a:t>
              </a:r>
              <a:endParaRPr lang="en-US" i="1" dirty="0"/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98536" y="5610374"/>
              <a:ext cx="612037" cy="364090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/>
            <p:nvPr/>
          </p:nvCxnSpPr>
          <p:spPr>
            <a:xfrm>
              <a:off x="69342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239000" y="5486400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DB</a:t>
              </a:r>
              <a:r>
                <a:rPr lang="en-US" i="1" baseline="-25000" dirty="0"/>
                <a:t>0</a:t>
              </a:r>
              <a:endParaRPr lang="en-US" i="1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534400" y="5486400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DB</a:t>
              </a:r>
              <a:r>
                <a:rPr lang="en-US" i="1" baseline="-25000" dirty="0" smtClean="0"/>
                <a:t>1</a:t>
              </a:r>
              <a:endParaRPr lang="en-US" i="1" dirty="0"/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53227" y="5610374"/>
              <a:ext cx="612037" cy="364090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/>
            <p:nvPr/>
          </p:nvCxnSpPr>
          <p:spPr>
            <a:xfrm>
              <a:off x="83439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16514" y="6255802"/>
              <a:ext cx="710861" cy="386792"/>
            </a:xfrm>
            <a:prstGeom prst="rect">
              <a:avLst/>
            </a:prstGeom>
          </p:spPr>
        </p:pic>
        <p:cxnSp>
          <p:nvCxnSpPr>
            <p:cNvPr id="136" name="Straight Connector 135"/>
            <p:cNvCxnSpPr>
              <a:stCxn id="126" idx="3"/>
            </p:cNvCxnSpPr>
            <p:nvPr/>
          </p:nvCxnSpPr>
          <p:spPr>
            <a:xfrm flipV="1">
              <a:off x="6218755" y="6096000"/>
              <a:ext cx="258245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6675955" y="6096000"/>
              <a:ext cx="258245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752155" y="6250838"/>
              <a:ext cx="1507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8229600" y="5943600"/>
              <a:ext cx="0" cy="307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105400" y="5943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122310" y="6248400"/>
              <a:ext cx="1278490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0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 ADD AND MULTIPLY help?</a:t>
            </a:r>
            <a:endParaRPr lang="en-US" sz="4000" dirty="0"/>
          </a:p>
        </p:txBody>
      </p:sp>
      <p:sp>
        <p:nvSpPr>
          <p:cNvPr id="4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3048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because </a:t>
            </a:r>
            <a:r>
              <a:rPr lang="en-US" sz="4000" dirty="0" smtClean="0"/>
              <a:t>{</a:t>
            </a:r>
            <a:r>
              <a:rPr lang="en-US" dirty="0" smtClean="0"/>
              <a:t>XOR,AND</a:t>
            </a:r>
            <a:r>
              <a:rPr lang="en-US" sz="4000" dirty="0" smtClean="0"/>
              <a:t>} </a:t>
            </a:r>
            <a:r>
              <a:rPr lang="en-US" dirty="0" smtClean="0"/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2362200"/>
            <a:ext cx="9601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if you can compute XOR and </a:t>
            </a:r>
            <a:r>
              <a:rPr lang="en-US" dirty="0" err="1" smtClean="0"/>
              <a:t>AND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B050"/>
                </a:solidFill>
              </a:rPr>
              <a:t>encrypted bits</a:t>
            </a:r>
            <a:r>
              <a:rPr lang="en-US" dirty="0" smtClean="0"/>
              <a:t>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2971800"/>
            <a:ext cx="9601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you can compute </a:t>
            </a:r>
            <a:r>
              <a:rPr lang="en-US" sz="3800" b="1" i="1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function on </a:t>
            </a:r>
            <a:r>
              <a:rPr lang="en-US" dirty="0" smtClean="0">
                <a:solidFill>
                  <a:srgbClr val="00B050"/>
                </a:solidFill>
              </a:rPr>
              <a:t>encrypted inputs</a:t>
            </a:r>
            <a:r>
              <a:rPr lang="en-US" dirty="0" smtClean="0"/>
              <a:t>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052" y="4478586"/>
            <a:ext cx="1045754" cy="702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4242" y="4474224"/>
            <a:ext cx="1124407" cy="668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4642" y="5580351"/>
            <a:ext cx="1124407" cy="668890"/>
          </a:xfrm>
          <a:prstGeom prst="rect">
            <a:avLst/>
          </a:prstGeom>
        </p:spPr>
      </p:pic>
      <p:cxnSp>
        <p:nvCxnSpPr>
          <p:cNvPr id="18" name="Straight Connector 17"/>
          <p:cNvCxnSpPr/>
          <p:nvPr>
            <p:custDataLst>
              <p:tags r:id="rId8"/>
            </p:custDataLst>
          </p:nvPr>
        </p:nvCxnSpPr>
        <p:spPr>
          <a:xfrm>
            <a:off x="3657600" y="535259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9"/>
            </p:custDataLst>
          </p:nvPr>
        </p:nvCxnSpPr>
        <p:spPr>
          <a:xfrm>
            <a:off x="4419600" y="535259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3733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1" name="Rectangle 9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81400" y="3733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2" name="Rectangle 9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3733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3" name="Rectangle 9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53000" y="37338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4" name="Rectangle 9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05400" y="5029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 AND 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5" name="Rectangle 9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5029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 XOR 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6" name="Rectangle 9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43400" y="62484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E(f(x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))</a:t>
            </a:r>
            <a:endParaRPr lang="en-US" sz="2000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This is A M A Z I N G!</a:t>
            </a:r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295400"/>
            <a:ext cx="5181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Private              Search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76" y="1447800"/>
            <a:ext cx="1466524" cy="79213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7200" y="2819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Private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36071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This is A M A Z I N G!</a:t>
            </a:r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295400"/>
            <a:ext cx="5181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Private              Search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76" y="1447800"/>
            <a:ext cx="1466524" cy="79213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7200" y="2819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Private Cloud computing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7200" y="38862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In general,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46482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4400" dirty="0">
                <a:solidFill>
                  <a:srgbClr val="0000CC"/>
                </a:solidFill>
                <a:cs typeface="Arial" charset="0"/>
              </a:rPr>
              <a:t>Delegate</a:t>
            </a:r>
            <a:r>
              <a:rPr lang="en-US" sz="44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4400" i="1" dirty="0" smtClean="0">
                <a:solidFill>
                  <a:srgbClr val="0000CC"/>
                </a:solidFill>
                <a:cs typeface="Arial" charset="0"/>
              </a:rPr>
              <a:t>processing </a:t>
            </a:r>
            <a:r>
              <a:rPr lang="en-US" sz="4400" dirty="0" smtClean="0">
                <a:solidFill>
                  <a:srgbClr val="0000CC"/>
                </a:solidFill>
                <a:cs typeface="Arial" charset="0"/>
              </a:rPr>
              <a:t>of </a:t>
            </a:r>
            <a:r>
              <a:rPr lang="en-US" sz="4400" dirty="0">
                <a:solidFill>
                  <a:srgbClr val="0000CC"/>
                </a:solidFill>
                <a:cs typeface="Arial" charset="0"/>
              </a:rPr>
              <a:t>data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4102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3600" dirty="0">
                <a:solidFill>
                  <a:srgbClr val="FF0000"/>
                </a:solidFill>
                <a:cs typeface="Arial" charset="0"/>
              </a:rPr>
              <a:t>without giving away </a:t>
            </a:r>
            <a:r>
              <a:rPr lang="en-US" sz="3600" i="1" dirty="0" smtClean="0">
                <a:solidFill>
                  <a:srgbClr val="FF0000"/>
                </a:solidFill>
                <a:cs typeface="Arial" charset="0"/>
              </a:rPr>
              <a:t>access</a:t>
            </a: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to </a:t>
            </a:r>
            <a:r>
              <a:rPr lang="en-US" sz="3600" dirty="0">
                <a:solidFill>
                  <a:srgbClr val="FF0000"/>
                </a:solidFill>
                <a:cs typeface="Arial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313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People tried to compute both AND </a:t>
            </a:r>
            <a:r>
              <a:rPr lang="en-US" dirty="0" err="1" smtClean="0"/>
              <a:t>and</a:t>
            </a:r>
            <a:r>
              <a:rPr lang="en-US" dirty="0" smtClean="0"/>
              <a:t> XOR on encrypted bits 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</a:t>
            </a:r>
            <a:r>
              <a:rPr lang="en-US" dirty="0"/>
              <a:t> </a:t>
            </a:r>
            <a:r>
              <a:rPr lang="en-US" dirty="0" smtClean="0"/>
              <a:t>for years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… and years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with no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800"/>
            <a:ext cx="8686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Well, actually, there were some </a:t>
            </a:r>
            <a:r>
              <a:rPr lang="en-US" b="1" i="1" dirty="0" smtClean="0">
                <a:solidFill>
                  <a:srgbClr val="00B050"/>
                </a:solidFill>
              </a:rPr>
              <a:t>partial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answers …</a:t>
            </a:r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>
            <a:off x="457200" y="45720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>
            <p:custDataLst>
              <p:tags r:id="rId3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00" y="36576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2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4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086600" y="31242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49" name="Oval 48"/>
          <p:cNvSpPr/>
          <p:nvPr>
            <p:custDataLst>
              <p:tags r:id="rId7"/>
            </p:custDataLst>
          </p:nvPr>
        </p:nvSpPr>
        <p:spPr>
          <a:xfrm>
            <a:off x="84582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7724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467100"/>
            <a:ext cx="1047750" cy="894482"/>
          </a:xfrm>
          <a:prstGeom prst="rect">
            <a:avLst/>
          </a:prstGeom>
        </p:spPr>
      </p:pic>
      <p:sp>
        <p:nvSpPr>
          <p:cNvPr id="51" name="Oval 50"/>
          <p:cNvSpPr/>
          <p:nvPr>
            <p:custDataLst>
              <p:tags r:id="rId10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457200" y="45720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>
            <p:custDataLst>
              <p:tags r:id="rId2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6576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4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086600" y="31242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49" name="Oval 48"/>
          <p:cNvSpPr/>
          <p:nvPr>
            <p:custDataLst>
              <p:tags r:id="rId6"/>
            </p:custDataLst>
          </p:nvPr>
        </p:nvSpPr>
        <p:spPr>
          <a:xfrm>
            <a:off x="84582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7724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467100"/>
            <a:ext cx="1047750" cy="894482"/>
          </a:xfrm>
          <a:prstGeom prst="rect">
            <a:avLst/>
          </a:prstGeom>
        </p:spPr>
      </p:pic>
      <p:sp>
        <p:nvSpPr>
          <p:cNvPr id="51" name="Oval 50"/>
          <p:cNvSpPr/>
          <p:nvPr>
            <p:custDataLst>
              <p:tags r:id="rId9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447800" y="48006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53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90600" y="38100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6" name="Oval 15"/>
          <p:cNvSpPr/>
          <p:nvPr>
            <p:custDataLst>
              <p:tags r:id="rId12"/>
            </p:custDataLst>
          </p:nvPr>
        </p:nvSpPr>
        <p:spPr>
          <a:xfrm>
            <a:off x="1990569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  <p:custDataLst>
              <p:tags r:id="rId13"/>
            </p:custDataLst>
          </p:nvPr>
        </p:nvSpPr>
        <p:spPr>
          <a:xfrm>
            <a:off x="457200" y="1066800"/>
            <a:ext cx="8686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Well, actually, there were some </a:t>
            </a:r>
            <a:r>
              <a:rPr lang="en-US" b="1" i="1" dirty="0" smtClean="0">
                <a:solidFill>
                  <a:srgbClr val="00B050"/>
                </a:solidFill>
              </a:rPr>
              <a:t>partial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answers …</a:t>
            </a:r>
          </a:p>
        </p:txBody>
      </p:sp>
    </p:spTree>
    <p:extLst>
      <p:ext uri="{BB962C8B-B14F-4D97-AF65-F5344CB8AC3E}">
        <p14:creationId xmlns:p14="http://schemas.microsoft.com/office/powerpoint/2010/main" val="19236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If you had the key you could </a:t>
            </a:r>
            <a:r>
              <a:rPr lang="en-US" dirty="0" smtClean="0">
                <a:solidFill>
                  <a:prstClr val="black"/>
                </a:solidFill>
              </a:rPr>
              <a:t>decrypt </a:t>
            </a:r>
            <a:r>
              <a:rPr lang="en-US" dirty="0">
                <a:solidFill>
                  <a:prstClr val="black"/>
                </a:solidFill>
              </a:rPr>
              <a:t>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sz="3600" dirty="0" smtClean="0"/>
              <a:t>Message:  </a:t>
            </a:r>
          </a:p>
          <a:p>
            <a:pPr marL="0" indent="0">
              <a:buNone/>
            </a:pPr>
            <a:r>
              <a:rPr lang="en-US" sz="3600" dirty="0" smtClean="0"/>
              <a:t>	   Key: </a:t>
            </a:r>
            <a:r>
              <a:rPr lang="en-US" sz="3600" dirty="0" smtClean="0">
                <a:solidFill>
                  <a:srgbClr val="00B050"/>
                </a:solidFill>
              </a:rPr>
              <a:t>+3</a:t>
            </a:r>
          </a:p>
          <a:p>
            <a:pPr marL="0" indent="0">
              <a:buNone/>
            </a:pPr>
            <a:r>
              <a:rPr lang="en-US" sz="3600" dirty="0" smtClean="0"/>
              <a:t>	   </a:t>
            </a:r>
            <a:r>
              <a:rPr lang="en-US" sz="3600" dirty="0" err="1" smtClean="0"/>
              <a:t>Ciphertext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962400" y="2632993"/>
            <a:ext cx="4067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↑↑↑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↑↑↑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↑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↑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↑↑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↑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↑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8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and some bold attempts [Fellows-</a:t>
            </a:r>
            <a:r>
              <a:rPr lang="en-US" dirty="0" err="1" smtClean="0"/>
              <a:t>Koblitz</a:t>
            </a:r>
            <a:r>
              <a:rPr lang="en-US" dirty="0" smtClean="0"/>
              <a:t>] …</a:t>
            </a:r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>
            <a:off x="457200" y="45720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>
            <p:custDataLst>
              <p:tags r:id="rId3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00" y="36576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2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4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086600" y="31242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49" name="Oval 48"/>
          <p:cNvSpPr/>
          <p:nvPr>
            <p:custDataLst>
              <p:tags r:id="rId7"/>
            </p:custDataLst>
          </p:nvPr>
        </p:nvSpPr>
        <p:spPr>
          <a:xfrm>
            <a:off x="84582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772400" y="48006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467100"/>
            <a:ext cx="1047750" cy="894482"/>
          </a:xfrm>
          <a:prstGeom prst="rect">
            <a:avLst/>
          </a:prstGeom>
        </p:spPr>
      </p:pic>
      <p:sp>
        <p:nvSpPr>
          <p:cNvPr id="51" name="Oval 50"/>
          <p:cNvSpPr/>
          <p:nvPr>
            <p:custDataLst>
              <p:tags r:id="rId10"/>
            </p:custDataLst>
          </p:nvPr>
        </p:nvSpPr>
        <p:spPr>
          <a:xfrm>
            <a:off x="3810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447800" y="48006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53" name="Content Placeholder 2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990600" y="38100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5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90600" y="190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… which were quickly broken …</a:t>
            </a:r>
          </a:p>
        </p:txBody>
      </p:sp>
      <p:sp>
        <p:nvSpPr>
          <p:cNvPr id="16" name="Oval 15"/>
          <p:cNvSpPr/>
          <p:nvPr>
            <p:custDataLst>
              <p:tags r:id="rId14"/>
            </p:custDataLst>
          </p:nvPr>
        </p:nvSpPr>
        <p:spPr>
          <a:xfrm>
            <a:off x="1990569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8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until, in October 2008 …</a:t>
            </a:r>
          </a:p>
        </p:txBody>
      </p:sp>
    </p:spTree>
    <p:extLst>
      <p:ext uri="{BB962C8B-B14F-4D97-AF65-F5344CB8AC3E}">
        <p14:creationId xmlns:p14="http://schemas.microsoft.com/office/powerpoint/2010/main" val="15806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69918"/>
            <a:ext cx="4114800" cy="341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23933"/>
            <a:ext cx="3657600" cy="2472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918">
            <a:off x="5709014" y="3623144"/>
            <a:ext cx="3865054" cy="35102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668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until, in October 2008 …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2000" y="1752600"/>
            <a:ext cx="952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… </a:t>
            </a:r>
            <a:r>
              <a:rPr lang="en-US" b="1" i="1" dirty="0" smtClean="0">
                <a:solidFill>
                  <a:srgbClr val="00B050"/>
                </a:solidFill>
              </a:rPr>
              <a:t>Craig Gentry </a:t>
            </a:r>
            <a:r>
              <a:rPr lang="en-US" dirty="0" smtClean="0"/>
              <a:t>came up with the first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scheme …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885">
            <a:off x="-558447" y="2884166"/>
            <a:ext cx="3262229" cy="4736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868"/>
            <a:ext cx="2068102" cy="17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00200" y="17526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How does it work?</a:t>
            </a: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76400" y="38100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What is the magic?</a:t>
            </a:r>
          </a:p>
        </p:txBody>
      </p:sp>
    </p:spTree>
    <p:extLst>
      <p:ext uri="{BB962C8B-B14F-4D97-AF65-F5344CB8AC3E}">
        <p14:creationId xmlns:p14="http://schemas.microsoft.com/office/powerpoint/2010/main" val="1705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800"/>
            <a:ext cx="8686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Gentry’s scheme was complex … 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1828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… it used advanced algebraic number theory … </a:t>
            </a:r>
          </a:p>
        </p:txBody>
      </p:sp>
    </p:spTree>
    <p:extLst>
      <p:ext uri="{BB962C8B-B14F-4D97-AF65-F5344CB8AC3E}">
        <p14:creationId xmlns:p14="http://schemas.microsoft.com/office/powerpoint/2010/main" val="1906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Some of us asked: can we make this really simple? … </a:t>
            </a:r>
          </a:p>
        </p:txBody>
      </p:sp>
    </p:spTree>
    <p:extLst>
      <p:ext uri="{BB962C8B-B14F-4D97-AF65-F5344CB8AC3E}">
        <p14:creationId xmlns:p14="http://schemas.microsoft.com/office/powerpoint/2010/main" val="37520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Some of us asked: can we make this really simple? … 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0600" y="1981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Polynomials?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99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5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Some of us asked: can we make this really simple? … 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0600" y="1981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Polynomials?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32766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Matrices?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99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5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+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blipFill rotWithShape="1">
                <a:blip r:embed="rId13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0"/>
            <a:ext cx="1624012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34" y="4784768"/>
            <a:ext cx="1714666" cy="20147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Some of us asked: can we make this really simple? … 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1981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Polynomials?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32766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Matrices?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299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25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90600" y="4970701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>
                <a:solidFill>
                  <a:srgbClr val="00B050"/>
                </a:solidFill>
              </a:rPr>
              <a:t>How about </a:t>
            </a:r>
            <a:r>
              <a:rPr lang="en-US" b="1" i="1" dirty="0" smtClean="0">
                <a:solidFill>
                  <a:srgbClr val="0000FF"/>
                </a:solidFill>
              </a:rPr>
              <a:t>integers?!?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038600" y="5580301"/>
                <a:ext cx="1173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 3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=5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80301"/>
                <a:ext cx="117371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038600" y="5972969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X  3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72969"/>
                <a:ext cx="117852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+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blipFill rotWithShape="1">
                <a:blip r:embed="rId23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953000" y="5143500"/>
            <a:ext cx="2819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[Gentry, </a:t>
            </a:r>
            <a:r>
              <a:rPr lang="en-US" sz="1800" dirty="0" err="1" smtClean="0"/>
              <a:t>Halevi</a:t>
            </a:r>
            <a:r>
              <a:rPr lang="en-US" sz="1800" dirty="0" smtClean="0"/>
              <a:t>, van </a:t>
            </a:r>
            <a:r>
              <a:rPr lang="en-US" sz="1800" dirty="0" err="1" smtClean="0"/>
              <a:t>Dijk</a:t>
            </a:r>
            <a:r>
              <a:rPr lang="en-US" sz="1800" dirty="0" smtClean="0"/>
              <a:t>, </a:t>
            </a:r>
            <a:r>
              <a:rPr lang="en-US" sz="1800" b="1" dirty="0" smtClean="0"/>
              <a:t>V.</a:t>
            </a:r>
            <a:r>
              <a:rPr lang="en-US" sz="18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405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7620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TODAY: Secret-key (Symmetric-key) Encryption</a:t>
            </a:r>
          </a:p>
        </p:txBody>
      </p:sp>
    </p:spTree>
    <p:extLst>
      <p:ext uri="{BB962C8B-B14F-4D97-AF65-F5344CB8AC3E}">
        <p14:creationId xmlns:p14="http://schemas.microsoft.com/office/powerpoint/2010/main" val="2276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… and some people were happy.</a:t>
            </a:r>
          </a:p>
        </p:txBody>
      </p:sp>
    </p:spTree>
    <p:extLst>
      <p:ext uri="{BB962C8B-B14F-4D97-AF65-F5344CB8AC3E}">
        <p14:creationId xmlns:p14="http://schemas.microsoft.com/office/powerpoint/2010/main" val="37290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“large</a:t>
            </a:r>
            <a:r>
              <a:rPr lang="en-US" sz="2400" dirty="0"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4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5"/>
            </p:custDataLst>
          </p:nvPr>
        </p:nvSpPr>
        <p:spPr>
          <a:xfrm>
            <a:off x="74676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“large</a:t>
            </a:r>
            <a:r>
              <a:rPr lang="en-US" sz="2400" dirty="0"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“small</a:t>
            </a:r>
            <a:r>
              <a:rPr lang="en-US" sz="2400" dirty="0">
                <a:cs typeface="Arial" charset="0"/>
              </a:rPr>
              <a:t>” </a:t>
            </a:r>
            <a:r>
              <a:rPr lang="en-US" sz="2400" dirty="0" smtClean="0"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5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6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charset="0"/>
              </a:rPr>
              <a:t> (this is even if b=0, and odd if b=1)</a:t>
            </a:r>
            <a:endParaRPr lang="en-US" sz="2400" dirty="0">
              <a:cs typeface="Arial" charset="0"/>
            </a:endParaRPr>
          </a:p>
        </p:txBody>
      </p:sp>
      <p:sp>
        <p:nvSpPr>
          <p:cNvPr id="48" name="Left Brace 47"/>
          <p:cNvSpPr/>
          <p:nvPr>
            <p:custDataLst>
              <p:tags r:id="rId8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“large</a:t>
            </a:r>
            <a:r>
              <a:rPr lang="en-US" sz="2400" dirty="0"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“small</a:t>
            </a:r>
            <a:r>
              <a:rPr lang="en-US" sz="2400" dirty="0">
                <a:cs typeface="Arial" charset="0"/>
              </a:rPr>
              <a:t>” </a:t>
            </a:r>
            <a:r>
              <a:rPr lang="en-US" sz="2400" dirty="0" smtClean="0"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cs typeface="Arial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733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Ciphertext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c =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q·p+2·r+b</a:t>
            </a:r>
          </a:p>
        </p:txBody>
      </p:sp>
      <p:grpSp>
        <p:nvGrpSpPr>
          <p:cNvPr id="47" name="Group 46"/>
          <p:cNvGrpSpPr/>
          <p:nvPr>
            <p:custDataLst>
              <p:tags r:id="rId6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6" name="Rectangle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charset="0"/>
              </a:rPr>
              <a:t> (this is even if b=0, and odd if b=1)</a:t>
            </a:r>
            <a:endParaRPr lang="en-US" sz="2400" dirty="0">
              <a:cs typeface="Arial" charset="0"/>
            </a:endParaRPr>
          </a:p>
        </p:txBody>
      </p:sp>
      <p:sp>
        <p:nvSpPr>
          <p:cNvPr id="48" name="Left Brace 47"/>
          <p:cNvSpPr/>
          <p:nvPr>
            <p:custDataLst>
              <p:tags r:id="rId8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>
            <p:custDataLst>
              <p:tags r:id="rId10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“large</a:t>
            </a:r>
            <a:r>
              <a:rPr lang="en-US" sz="2400" dirty="0"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pick a </a:t>
            </a:r>
            <a:r>
              <a:rPr lang="en-US" sz="2400" dirty="0" smtClean="0">
                <a:cs typeface="Arial" charset="0"/>
              </a:rPr>
              <a:t>(random) “small</a:t>
            </a:r>
            <a:r>
              <a:rPr lang="en-US" sz="2400" dirty="0">
                <a:cs typeface="Arial" charset="0"/>
              </a:rPr>
              <a:t>” </a:t>
            </a:r>
            <a:r>
              <a:rPr lang="en-US" sz="2400" dirty="0" smtClean="0"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cs typeface="Arial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733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Ciphertext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c =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q·p+2·r+b</a:t>
            </a:r>
          </a:p>
        </p:txBody>
      </p:sp>
      <p:grpSp>
        <p:nvGrpSpPr>
          <p:cNvPr id="47" name="Group 46"/>
          <p:cNvGrpSpPr/>
          <p:nvPr>
            <p:custDataLst>
              <p:tags r:id="rId6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6" name="Rectangle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charset="0"/>
              </a:rPr>
              <a:t> (this is even if b=0, and odd if b=1)</a:t>
            </a:r>
            <a:endParaRPr lang="en-US" sz="2400" dirty="0">
              <a:cs typeface="Arial" charset="0"/>
            </a:endParaRPr>
          </a:p>
        </p:txBody>
      </p:sp>
      <p:sp>
        <p:nvSpPr>
          <p:cNvPr id="48" name="Left Brace 47"/>
          <p:cNvSpPr/>
          <p:nvPr>
            <p:custDataLst>
              <p:tags r:id="rId8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>
            <p:custDataLst>
              <p:tags r:id="rId10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4419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Decrypt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a </a:t>
            </a:r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ciphertext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cs typeface="Arial" charset="0"/>
              </a:rPr>
              <a:t>c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48768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cs typeface="Arial" charset="0"/>
              </a:rPr>
              <a:t>Taking 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c</a:t>
            </a:r>
            <a:r>
              <a:rPr lang="en-US" sz="2400" i="1" dirty="0" smtClean="0">
                <a:solidFill>
                  <a:srgbClr val="0000CC"/>
                </a:solidFill>
                <a:cs typeface="Arial" charset="0"/>
              </a:rPr>
              <a:t> mod p </a:t>
            </a:r>
            <a:r>
              <a:rPr lang="en-US" sz="2400" dirty="0" smtClean="0">
                <a:cs typeface="Arial" charset="0"/>
              </a:rPr>
              <a:t>recovers the noise 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How secure is this?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if there were no noise (think r=0)</a:t>
            </a:r>
            <a:endParaRPr lang="en-US" sz="3200" b="1" dirty="0"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3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>
            <p:custDataLst>
              <p:tags r:id="rId6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438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and I give you two encryptions of 0 (q</a:t>
            </a:r>
            <a:r>
              <a:rPr lang="en-US" sz="3200" baseline="-25000" dirty="0" smtClean="0">
                <a:cs typeface="Arial" charset="0"/>
              </a:rPr>
              <a:t>1</a:t>
            </a:r>
            <a:r>
              <a:rPr lang="en-US" sz="3200" dirty="0" smtClean="0">
                <a:cs typeface="Arial" charset="0"/>
              </a:rPr>
              <a:t>p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&amp; q</a:t>
            </a:r>
            <a:r>
              <a:rPr lang="en-US" sz="3200" baseline="-25000" dirty="0" smtClean="0"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p)</a:t>
            </a:r>
            <a:endParaRPr lang="en-US" sz="3200" b="1" dirty="0">
              <a:cs typeface="Arial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3200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then you can recover the secret key p</a:t>
            </a:r>
            <a:endParaRPr lang="en-US" sz="3200" b="1" dirty="0">
              <a:cs typeface="Arial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38100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= GCD(q</a:t>
            </a:r>
            <a:r>
              <a:rPr lang="en-US" sz="3200" baseline="-25000" dirty="0" smtClean="0">
                <a:cs typeface="Arial" charset="0"/>
              </a:rPr>
              <a:t>1</a:t>
            </a:r>
            <a:r>
              <a:rPr lang="en-US" sz="3200" dirty="0" smtClean="0">
                <a:cs typeface="Arial" charset="0"/>
              </a:rPr>
              <a:t>p, q</a:t>
            </a:r>
            <a:r>
              <a:rPr lang="en-US" sz="3200" baseline="-25000" dirty="0" smtClean="0"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p)</a:t>
            </a:r>
            <a:endParaRPr lang="en-US" sz="3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How secure is this?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dirty="0" smtClean="0">
                <a:cs typeface="Arial" charset="0"/>
              </a:rPr>
              <a:t>… but if there is noise</a:t>
            </a:r>
            <a:endParaRPr lang="en-US" sz="4400" b="1" dirty="0"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3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>
            <p:custDataLst>
              <p:tags r:id="rId6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667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the GCD attack doesn’t work</a:t>
            </a:r>
            <a:endParaRPr lang="en-US" sz="3200" b="1" dirty="0">
              <a:cs typeface="Arial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3429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and neither does </a:t>
            </a:r>
            <a:r>
              <a:rPr lang="en-US" sz="3200" dirty="0">
                <a:cs typeface="Arial" charset="0"/>
              </a:rPr>
              <a:t>any attack </a:t>
            </a:r>
            <a:r>
              <a:rPr lang="en-US" dirty="0">
                <a:cs typeface="Arial" charset="0"/>
              </a:rPr>
              <a:t>(we believe) </a:t>
            </a:r>
            <a:endParaRPr lang="en-US" b="1" dirty="0">
              <a:cs typeface="Arial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419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cs typeface="Arial" charset="0"/>
              </a:rPr>
              <a:t>… this is called the </a:t>
            </a:r>
            <a:r>
              <a:rPr lang="en-US" sz="3200" i="1" dirty="0" smtClean="0">
                <a:cs typeface="Arial" charset="0"/>
              </a:rPr>
              <a:t>approximate GCD assumption</a:t>
            </a:r>
            <a:endParaRPr lang="en-US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3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16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3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b="1" dirty="0">
                <a:cs typeface="Arial" charset="0"/>
              </a:rPr>
              <a:t>+c</a:t>
            </a:r>
            <a:r>
              <a:rPr lang="en-US" sz="2400" b="1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cs typeface="Arial" charset="0"/>
              </a:rPr>
              <a:t>(q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cs typeface="Arial" charset="0"/>
              </a:rPr>
              <a:t>(r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(b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5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3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8956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b="1" dirty="0">
                <a:cs typeface="Arial" charset="0"/>
              </a:rPr>
              <a:t>+c</a:t>
            </a:r>
            <a:r>
              <a:rPr lang="en-US" sz="2400" b="1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cs typeface="Arial" charset="0"/>
              </a:rPr>
              <a:t>(q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cs typeface="Arial" charset="0"/>
              </a:rPr>
              <a:t>(r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(b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55197" y="3810000"/>
            <a:ext cx="330760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i="1" dirty="0" smtClean="0">
                <a:solidFill>
                  <a:srgbClr val="0000CC"/>
                </a:solidFill>
                <a:cs typeface="Arial" charset="0"/>
              </a:rPr>
              <a:t>Odd</a:t>
            </a:r>
            <a:r>
              <a:rPr lang="en-US" sz="2400" dirty="0" smtClean="0">
                <a:cs typeface="Arial" charset="0"/>
              </a:rPr>
              <a:t> if b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=0, b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=1 (or)</a:t>
            </a:r>
          </a:p>
          <a:p>
            <a:pPr>
              <a:buFont typeface="Arial" charset="0"/>
              <a:buNone/>
            </a:pP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           </a:t>
            </a:r>
            <a:r>
              <a:rPr lang="en-US" sz="2400" dirty="0" smtClean="0">
                <a:cs typeface="Arial" charset="0"/>
              </a:rPr>
              <a:t>b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=1, b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=0</a:t>
            </a:r>
          </a:p>
          <a:p>
            <a:pPr>
              <a:buFont typeface="Arial" charset="0"/>
              <a:buNone/>
            </a:pPr>
            <a:r>
              <a:rPr lang="en-US" sz="2400" i="1" dirty="0" smtClean="0">
                <a:solidFill>
                  <a:srgbClr val="FF0000"/>
                </a:solidFill>
                <a:cs typeface="Arial" charset="0"/>
              </a:rPr>
              <a:t>Even</a:t>
            </a:r>
            <a:r>
              <a:rPr lang="en-US" sz="2400" dirty="0" smtClean="0">
                <a:cs typeface="Arial" charset="0"/>
              </a:rPr>
              <a:t> if b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=0, b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=0 (or)</a:t>
            </a:r>
          </a:p>
          <a:p>
            <a:pPr>
              <a:buFont typeface="Arial" charset="0"/>
              <a:buNone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          b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=1, b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=1</a:t>
            </a:r>
            <a:endParaRPr lang="en-US" sz="2400" dirty="0"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5400000">
            <a:off x="4853941" y="24612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3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Then, there was </a:t>
            </a:r>
            <a:r>
              <a:rPr lang="en-US" dirty="0" smtClean="0">
                <a:solidFill>
                  <a:srgbClr val="00B050"/>
                </a:solidFill>
              </a:rPr>
              <a:t>asymmetric</a:t>
            </a:r>
            <a:r>
              <a:rPr lang="en-US" dirty="0" smtClean="0"/>
              <a:t> encryption.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0" y="28956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3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4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5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b="1" dirty="0">
                <a:cs typeface="Arial" charset="0"/>
              </a:rPr>
              <a:t>+c</a:t>
            </a:r>
            <a:r>
              <a:rPr lang="en-US" sz="2400" b="1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cs typeface="Arial" charset="0"/>
              </a:rPr>
              <a:t>(q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cs typeface="Arial" charset="0"/>
              </a:rPr>
              <a:t>(r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(b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0" y="3733800"/>
            <a:ext cx="20122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err="1">
                <a:solidFill>
                  <a:srgbClr val="0000CC"/>
                </a:solidFill>
                <a:cs typeface="Arial" charset="0"/>
              </a:rPr>
              <a:t>l</a:t>
            </a:r>
            <a:r>
              <a:rPr lang="en-US" sz="2400" b="1" i="1" dirty="0" err="1" smtClean="0">
                <a:solidFill>
                  <a:srgbClr val="0000CC"/>
                </a:solidFill>
                <a:cs typeface="Arial" charset="0"/>
              </a:rPr>
              <a:t>sb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=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 XOR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5400000">
            <a:off x="4853941" y="24612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ANDing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3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2667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1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cs typeface="Arial" charset="0"/>
              </a:rPr>
              <a:t>(c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+c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-q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cs typeface="Arial" charset="0"/>
              </a:rPr>
              <a:t>(r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) + 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ANDing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>
            <p:custDataLst>
              <p:tags r:id="rId2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42" name="Oval 41"/>
          <p:cNvSpPr/>
          <p:nvPr>
            <p:custDataLst>
              <p:tags r:id="rId3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>
            <p:custDataLst>
              <p:tags r:id="rId4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= 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3733800"/>
            <a:ext cx="20122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err="1">
                <a:solidFill>
                  <a:srgbClr val="0000CC"/>
                </a:solidFill>
                <a:cs typeface="Arial" charset="0"/>
              </a:rPr>
              <a:t>l</a:t>
            </a:r>
            <a:r>
              <a:rPr lang="en-US" sz="2400" b="1" i="1" dirty="0" err="1" smtClean="0">
                <a:solidFill>
                  <a:srgbClr val="0000CC"/>
                </a:solidFill>
                <a:cs typeface="Arial" charset="0"/>
              </a:rPr>
              <a:t>sb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=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 AND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5400000">
            <a:off x="6286499" y="1943101"/>
            <a:ext cx="152399" cy="3124199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c</a:t>
            </a:r>
            <a:r>
              <a:rPr lang="en-US" sz="2400" b="1" baseline="-25000" dirty="0" smtClean="0">
                <a:cs typeface="Arial" charset="0"/>
              </a:rPr>
              <a:t>2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·p + (2·r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+ 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3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0600" y="2895600"/>
            <a:ext cx="3124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800" y="2667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1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cs typeface="Arial" charset="0"/>
              </a:rPr>
              <a:t>(c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+c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-q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cs typeface="Arial" charset="0"/>
              </a:rPr>
              <a:t>(r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) + 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23622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66800" y="2286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b="1" dirty="0">
                <a:cs typeface="Arial" charset="0"/>
              </a:rPr>
              <a:t>+c</a:t>
            </a:r>
            <a:r>
              <a:rPr lang="en-US" sz="2400" b="1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cs typeface="Arial" charset="0"/>
              </a:rPr>
              <a:t>(q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cs typeface="Arial" charset="0"/>
              </a:rPr>
              <a:t>(r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(b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30480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noise= 2 * (initial noise)</a:t>
            </a:r>
            <a:endParaRPr lang="en-US" sz="2400" b="1" dirty="0">
              <a:cs typeface="Arial" charset="0"/>
            </a:endParaRPr>
          </a:p>
        </p:txBody>
      </p:sp>
      <p:sp>
        <p:nvSpPr>
          <p:cNvPr id="27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5400000">
            <a:off x="4853941" y="18516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-2p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-p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23622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66800" y="2286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c</a:t>
            </a:r>
            <a:r>
              <a:rPr lang="en-US" sz="2400" b="1" baseline="-25000" dirty="0">
                <a:cs typeface="Arial" charset="0"/>
              </a:rPr>
              <a:t>1</a:t>
            </a:r>
            <a:r>
              <a:rPr lang="en-US" sz="2400" b="1" dirty="0">
                <a:cs typeface="Arial" charset="0"/>
              </a:rPr>
              <a:t>+c</a:t>
            </a:r>
            <a:r>
              <a:rPr lang="en-US" sz="2400" b="1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cs typeface="Arial" charset="0"/>
              </a:rPr>
              <a:t>(q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+ q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cs typeface="Arial" charset="0"/>
              </a:rPr>
              <a:t>(r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+r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 + (b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+b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)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30480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noise= 2 * (initial noise)</a:t>
            </a:r>
            <a:endParaRPr lang="en-US" sz="2400" b="1" dirty="0">
              <a:cs typeface="Arial" charset="0"/>
            </a:endParaRPr>
          </a:p>
        </p:txBody>
      </p:sp>
      <p:sp>
        <p:nvSpPr>
          <p:cNvPr id="27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5400000">
            <a:off x="4853941" y="18516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72050" y="4419600"/>
            <a:ext cx="310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 = (initial noise)</a:t>
            </a:r>
            <a:r>
              <a:rPr lang="en-US" sz="2400" b="1" i="1" baseline="30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cs typeface="Arial" charset="0"/>
            </a:endParaRPr>
          </a:p>
        </p:txBody>
      </p:sp>
      <p:sp>
        <p:nvSpPr>
          <p:cNvPr id="29" name="AutoShape 14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5400000">
            <a:off x="6286499" y="2705101"/>
            <a:ext cx="152399" cy="3124199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00600" y="3657600"/>
            <a:ext cx="3124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3429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cs typeface="Arial" charset="0"/>
              </a:rPr>
              <a:t> 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1</a:t>
            </a:r>
            <a:r>
              <a:rPr lang="en-US" sz="2400" b="1">
                <a:cs typeface="Arial" charset="0"/>
              </a:rPr>
              <a:t>c</a:t>
            </a:r>
            <a:r>
              <a:rPr lang="en-US" sz="2400" b="1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cs typeface="Arial" charset="0"/>
              </a:rPr>
              <a:t>(c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+c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-q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·q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cs typeface="Arial" charset="0"/>
              </a:rPr>
              <a:t>(r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+r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) + b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2</a:t>
            </a:r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17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-17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525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 noise=14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 what’s the problem?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17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-17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525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 noise=14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 what’s the problem?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6" name="Left Brace 35"/>
          <p:cNvSpPr/>
          <p:nvPr>
            <p:custDataLst>
              <p:tags r:id="rId10"/>
            </p:custDataLst>
          </p:nvPr>
        </p:nvSpPr>
        <p:spPr>
          <a:xfrm>
            <a:off x="6153151" y="5486400"/>
            <a:ext cx="95249" cy="3810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5029200"/>
            <a:ext cx="20307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 decryption </a:t>
            </a:r>
            <a:r>
              <a:rPr lang="en-US" dirty="0" err="1" smtClean="0">
                <a:cs typeface="Arial" charset="0"/>
              </a:rPr>
              <a:t>wil</a:t>
            </a:r>
            <a:r>
              <a:rPr lang="en-US" dirty="0" smtClean="0">
                <a:cs typeface="Arial" charset="0"/>
              </a:rPr>
              <a:t> recover noise’=3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17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-51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-34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cs typeface="Arial" charset="0"/>
                </a:rPr>
                <a:t>-17</a:t>
              </a:r>
              <a:endParaRPr lang="en-US" sz="2400" dirty="0">
                <a:cs typeface="Arial" charset="0"/>
              </a:endParaRPr>
            </a:p>
          </p:txBody>
        </p:sp>
      </p:grpSp>
      <p:sp>
        <p:nvSpPr>
          <p:cNvPr id="18" name="Oval 17"/>
          <p:cNvSpPr/>
          <p:nvPr>
            <p:custDataLst>
              <p:tags r:id="rId2"/>
            </p:custDataLst>
          </p:nvPr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>
            <p:custDataLst>
              <p:tags r:id="rId3"/>
            </p:custDataLst>
          </p:nvPr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525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 noise=14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7118" y="66675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 what’s the problem?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3276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If the |noise| &gt; p/2, then … 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9200" y="396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decryption will output an incorrect bit 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6" name="Left Brace 35"/>
          <p:cNvSpPr/>
          <p:nvPr>
            <p:custDataLst>
              <p:tags r:id="rId12"/>
            </p:custDataLst>
          </p:nvPr>
        </p:nvSpPr>
        <p:spPr>
          <a:xfrm>
            <a:off x="6153151" y="5486400"/>
            <a:ext cx="95249" cy="3810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5029200"/>
            <a:ext cx="20307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cs typeface="Arial" charset="0"/>
              </a:rPr>
              <a:t> decryption </a:t>
            </a:r>
            <a:r>
              <a:rPr lang="en-US" dirty="0" err="1" smtClean="0">
                <a:cs typeface="Arial" charset="0"/>
              </a:rPr>
              <a:t>wil</a:t>
            </a:r>
            <a:r>
              <a:rPr lang="en-US" dirty="0" smtClean="0">
                <a:cs typeface="Arial" charset="0"/>
              </a:rPr>
              <a:t> recover noise’=3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So, what did we accomplish? 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 can do lots of additions and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some multiplications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cs typeface="Arial" charset="0"/>
              </a:rPr>
              <a:t>(= a “somewhat </a:t>
            </a:r>
            <a:r>
              <a:rPr lang="en-US" sz="2400" i="1" dirty="0" err="1" smtClean="0">
                <a:cs typeface="Arial" charset="0"/>
              </a:rPr>
              <a:t>homomorphic</a:t>
            </a:r>
            <a:r>
              <a:rPr lang="en-US" sz="2400" i="1" dirty="0" smtClean="0">
                <a:cs typeface="Arial" charset="0"/>
              </a:rPr>
              <a:t>” encryption)</a:t>
            </a:r>
            <a:endParaRPr lang="en-US" sz="2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people encrypted 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So, what did we accomplish? 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 can do lots of additions and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some multiplications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00FF"/>
                </a:solidFill>
                <a:cs typeface="Arial" charset="0"/>
              </a:rPr>
              <a:t>… enough to do many useful tasks, e.g.,	database search, spam filtering etc. </a:t>
            </a:r>
            <a:endParaRPr lang="en-US" sz="3200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cs typeface="Arial" charset="0"/>
              </a:rPr>
              <a:t>(= a “somewhat </a:t>
            </a:r>
            <a:r>
              <a:rPr lang="en-US" sz="2400" i="1" dirty="0" err="1" smtClean="0">
                <a:cs typeface="Arial" charset="0"/>
              </a:rPr>
              <a:t>homomorphic</a:t>
            </a:r>
            <a:r>
              <a:rPr lang="en-US" sz="2400" i="1" dirty="0" smtClean="0">
                <a:cs typeface="Arial" charset="0"/>
              </a:rPr>
              <a:t>” encryption)</a:t>
            </a:r>
            <a:endParaRPr lang="en-US" sz="2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So, what did we accomplish? 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 can do lots of additions and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some multiplications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00FF"/>
                </a:solidFill>
                <a:cs typeface="Arial" charset="0"/>
              </a:rPr>
              <a:t>… enough to do many useful tasks, e.g.,	database search, spam filtering etc. </a:t>
            </a:r>
            <a:endParaRPr lang="en-US" sz="3200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5334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But I promised much more …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cs typeface="Arial" charset="0"/>
              </a:rPr>
              <a:t>(= a “somewhat </a:t>
            </a:r>
            <a:r>
              <a:rPr lang="en-US" sz="2400" i="1" dirty="0" err="1" smtClean="0">
                <a:cs typeface="Arial" charset="0"/>
              </a:rPr>
              <a:t>homomorphic</a:t>
            </a:r>
            <a:r>
              <a:rPr lang="en-US" sz="2400" i="1" dirty="0" smtClean="0">
                <a:cs typeface="Arial" charset="0"/>
              </a:rPr>
              <a:t>” encryption)</a:t>
            </a:r>
            <a:endParaRPr lang="en-US" sz="2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>
            <p:custDataLst>
              <p:tags r:id="rId1"/>
            </p:custDataLst>
          </p:nvPr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46482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524000" y="57912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66800" y="48006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4" name="Oval 13"/>
          <p:cNvSpPr/>
          <p:nvPr>
            <p:custDataLst>
              <p:tags r:id="rId11"/>
            </p:custDataLst>
          </p:nvPr>
        </p:nvSpPr>
        <p:spPr>
          <a:xfrm>
            <a:off x="2057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12"/>
            </p:custDataLst>
          </p:nvPr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584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>
            <p:custDataLst>
              <p:tags r:id="rId1"/>
            </p:custDataLst>
          </p:nvPr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46482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524000" y="57912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66800" y="48006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6597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theorem” …</a:t>
            </a:r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2057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13"/>
            </p:custDataLst>
          </p:nvPr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290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>
            <p:custDataLst>
              <p:tags r:id="rId1"/>
            </p:custDataLst>
          </p:nvPr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46482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524000" y="57912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66800" y="48006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6597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theorem” …</a:t>
            </a:r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2057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13"/>
            </p:custDataLst>
          </p:nvPr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  <p:sp>
        <p:nvSpPr>
          <p:cNvPr id="20" name="Freeform 19"/>
          <p:cNvSpPr/>
          <p:nvPr>
            <p:custDataLst>
              <p:tags r:id="rId15"/>
            </p:custDataLst>
          </p:nvPr>
        </p:nvSpPr>
        <p:spPr>
          <a:xfrm>
            <a:off x="6233411" y="4403198"/>
            <a:ext cx="2300989" cy="1121302"/>
          </a:xfrm>
          <a:custGeom>
            <a:avLst/>
            <a:gdLst>
              <a:gd name="connsiteX0" fmla="*/ 0 w 2473377"/>
              <a:gd name="connsiteY0" fmla="*/ 915106 h 915106"/>
              <a:gd name="connsiteX1" fmla="*/ 1274164 w 2473377"/>
              <a:gd name="connsiteY1" fmla="*/ 706 h 915106"/>
              <a:gd name="connsiteX2" fmla="*/ 2473377 w 2473377"/>
              <a:gd name="connsiteY2" fmla="*/ 795184 h 9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3377" h="915106">
                <a:moveTo>
                  <a:pt x="0" y="915106"/>
                </a:moveTo>
                <a:cubicBezTo>
                  <a:pt x="430967" y="467899"/>
                  <a:pt x="861935" y="20693"/>
                  <a:pt x="1274164" y="706"/>
                </a:cubicBezTo>
                <a:cubicBezTo>
                  <a:pt x="1686394" y="-19281"/>
                  <a:pt x="2079885" y="387951"/>
                  <a:pt x="2473377" y="795184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8996" y="14478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133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then you can go all the way.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543675" y="39624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[bootstrapping]</a:t>
            </a:r>
          </a:p>
        </p:txBody>
      </p:sp>
    </p:spTree>
    <p:extLst>
      <p:ext uri="{BB962C8B-B14F-4D97-AF65-F5344CB8AC3E}">
        <p14:creationId xmlns:p14="http://schemas.microsoft.com/office/powerpoint/2010/main" val="30405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>
            <p:custDataLst>
              <p:tags r:id="rId1"/>
            </p:custDataLst>
          </p:nvPr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46482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Josh’s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system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ZERO</a:t>
            </a:r>
            <a:r>
              <a:rPr lang="en-US" sz="1800" dirty="0" smtClean="0"/>
              <a:t>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Fully </a:t>
            </a:r>
            <a:r>
              <a:rPr lang="en-US" sz="1800" dirty="0" err="1" smtClean="0"/>
              <a:t>homomorphic</a:t>
            </a:r>
            <a:endParaRPr lang="en-US" sz="1800" dirty="0" smtClean="0"/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524000" y="57912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MANY</a:t>
            </a:r>
            <a:r>
              <a:rPr lang="en-US" sz="1800" dirty="0" smtClean="0"/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     1    </a:t>
            </a:r>
            <a:r>
              <a:rPr lang="en-US" sz="1800" dirty="0" err="1" smtClean="0"/>
              <a:t>mult</a:t>
            </a:r>
            <a:endParaRPr lang="en-US" sz="1800" dirty="0" smtClean="0"/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66800" y="480060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 smtClean="0"/>
              <a:t>Boneh,Goh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Nissim</a:t>
            </a:r>
            <a:endParaRPr lang="en-US" sz="1800" dirty="0" smtClean="0"/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6597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theorem” …</a:t>
            </a:r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2057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13"/>
            </p:custDataLst>
          </p:nvPr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  <p:sp>
        <p:nvSpPr>
          <p:cNvPr id="20" name="Freeform 19"/>
          <p:cNvSpPr/>
          <p:nvPr>
            <p:custDataLst>
              <p:tags r:id="rId15"/>
            </p:custDataLst>
          </p:nvPr>
        </p:nvSpPr>
        <p:spPr>
          <a:xfrm>
            <a:off x="6233411" y="4403198"/>
            <a:ext cx="2300989" cy="1121302"/>
          </a:xfrm>
          <a:custGeom>
            <a:avLst/>
            <a:gdLst>
              <a:gd name="connsiteX0" fmla="*/ 0 w 2473377"/>
              <a:gd name="connsiteY0" fmla="*/ 915106 h 915106"/>
              <a:gd name="connsiteX1" fmla="*/ 1274164 w 2473377"/>
              <a:gd name="connsiteY1" fmla="*/ 706 h 915106"/>
              <a:gd name="connsiteX2" fmla="*/ 2473377 w 2473377"/>
              <a:gd name="connsiteY2" fmla="*/ 795184 h 9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3377" h="915106">
                <a:moveTo>
                  <a:pt x="0" y="915106"/>
                </a:moveTo>
                <a:cubicBezTo>
                  <a:pt x="430967" y="467899"/>
                  <a:pt x="861935" y="20693"/>
                  <a:pt x="1274164" y="706"/>
                </a:cubicBezTo>
                <a:cubicBezTo>
                  <a:pt x="1686394" y="-19281"/>
                  <a:pt x="2079885" y="387951"/>
                  <a:pt x="2473377" y="795184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8996" y="14478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133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then you can go all the way.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543675" y="39624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[bootstrapping]</a:t>
            </a:r>
          </a:p>
        </p:txBody>
      </p:sp>
      <p:sp>
        <p:nvSpPr>
          <p:cNvPr id="24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24125" y="2971800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 dirty="0" smtClean="0">
                <a:cs typeface="Arial" charset="0"/>
              </a:rPr>
              <a:t>[HOW? WE’LL SEE IN A BIT]</a:t>
            </a:r>
            <a:endParaRPr lang="en-US" sz="1600" b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How efficient is all this?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can I buy a </a:t>
            </a:r>
            <a:r>
              <a:rPr lang="en-US" sz="3200" i="1" dirty="0" err="1" smtClean="0">
                <a:cs typeface="Arial" charset="0"/>
              </a:rPr>
              <a:t>homomorphic</a:t>
            </a:r>
            <a:r>
              <a:rPr lang="en-US" sz="3200" i="1" dirty="0" smtClean="0">
                <a:cs typeface="Arial" charset="0"/>
              </a:rPr>
              <a:t> encryption software and start encrypting my data?</a:t>
            </a:r>
            <a:endParaRPr lang="en-US" sz="3200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How efficient is all this?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can I buy a </a:t>
            </a:r>
            <a:r>
              <a:rPr lang="en-US" sz="3200" i="1" dirty="0" err="1" smtClean="0">
                <a:cs typeface="Arial" charset="0"/>
              </a:rPr>
              <a:t>homomorphic</a:t>
            </a:r>
            <a:r>
              <a:rPr lang="en-US" sz="3200" i="1" dirty="0" smtClean="0">
                <a:cs typeface="Arial" charset="0"/>
              </a:rPr>
              <a:t> encryption software and start encrypting my data?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971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well, not quite yet</a:t>
            </a:r>
          </a:p>
        </p:txBody>
      </p:sp>
    </p:spTree>
    <p:extLst>
      <p:ext uri="{BB962C8B-B14F-4D97-AF65-F5344CB8AC3E}">
        <p14:creationId xmlns:p14="http://schemas.microsoft.com/office/powerpoint/2010/main" val="7967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How efficient is all this?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can I buy a </a:t>
            </a:r>
            <a:r>
              <a:rPr lang="en-US" sz="3200" i="1" dirty="0" err="1" smtClean="0">
                <a:cs typeface="Arial" charset="0"/>
              </a:rPr>
              <a:t>homomorphic</a:t>
            </a:r>
            <a:r>
              <a:rPr lang="en-US" sz="3200" i="1" dirty="0" smtClean="0">
                <a:cs typeface="Arial" charset="0"/>
              </a:rPr>
              <a:t> encryption software and start encrypting my data?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971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well, not quite yet</a:t>
            </a: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26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encrypting a bit takes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~19s (!) </a:t>
            </a:r>
            <a:r>
              <a:rPr lang="en-US" sz="3200" i="1" dirty="0" smtClean="0">
                <a:cs typeface="Arial" charset="0"/>
              </a:rPr>
              <a:t>with the current best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655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762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cs typeface="Arial" charset="0"/>
              </a:rPr>
              <a:t>How efficient is all this?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can I buy a </a:t>
            </a:r>
            <a:r>
              <a:rPr lang="en-US" sz="3200" i="1" dirty="0" err="1" smtClean="0">
                <a:cs typeface="Arial" charset="0"/>
              </a:rPr>
              <a:t>homomorphic</a:t>
            </a:r>
            <a:r>
              <a:rPr lang="en-US" sz="3200" i="1" dirty="0" smtClean="0">
                <a:cs typeface="Arial" charset="0"/>
              </a:rPr>
              <a:t> encryption software and start encrypting my data?</a:t>
            </a:r>
            <a:endParaRPr lang="en-US" sz="3200" b="1" i="1" dirty="0"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971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well, not quite yet</a:t>
            </a: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26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encrypting a bit takes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~19s (!) </a:t>
            </a:r>
            <a:r>
              <a:rPr lang="en-US" sz="3200" i="1" dirty="0" smtClean="0">
                <a:cs typeface="Arial" charset="0"/>
              </a:rPr>
              <a:t>with the current best implementation </a:t>
            </a:r>
          </a:p>
        </p:txBody>
      </p:sp>
      <p:sp>
        <p:nvSpPr>
          <p:cNvPr id="7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556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cs typeface="Arial" charset="0"/>
              </a:rPr>
              <a:t>… it takes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99 min </a:t>
            </a:r>
            <a:r>
              <a:rPr lang="en-US" sz="3200" i="1" dirty="0" smtClean="0">
                <a:cs typeface="Arial" charset="0"/>
              </a:rPr>
              <a:t>to encrypt this sentence</a:t>
            </a:r>
          </a:p>
        </p:txBody>
      </p:sp>
    </p:spTree>
    <p:extLst>
      <p:ext uri="{BB962C8B-B14F-4D97-AF65-F5344CB8AC3E}">
        <p14:creationId xmlns:p14="http://schemas.microsoft.com/office/powerpoint/2010/main" val="760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WEBEXPORTGUID" val="65e62d5e-ea3d-4154-b744-68beb9f855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6330</Words>
  <Application>Microsoft Office PowerPoint</Application>
  <PresentationFormat>On-screen Show (4:3)</PresentationFormat>
  <Paragraphs>1186</Paragraphs>
  <Slides>128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Private              Search</vt:lpstr>
      <vt:lpstr>Private             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Benaloh</dc:creator>
  <cp:lastModifiedBy>Fred Videon</cp:lastModifiedBy>
  <cp:revision>137</cp:revision>
  <dcterms:created xsi:type="dcterms:W3CDTF">2010-11-11T01:16:29Z</dcterms:created>
  <dcterms:modified xsi:type="dcterms:W3CDTF">2011-03-04T00:21:11Z</dcterms:modified>
</cp:coreProperties>
</file>